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67" r:id="rId2"/>
    <p:sldId id="305" r:id="rId3"/>
    <p:sldId id="306" r:id="rId4"/>
    <p:sldId id="292" r:id="rId5"/>
    <p:sldId id="297" r:id="rId6"/>
    <p:sldId id="279" r:id="rId7"/>
    <p:sldId id="291" r:id="rId8"/>
    <p:sldId id="298" r:id="rId9"/>
    <p:sldId id="299" r:id="rId10"/>
    <p:sldId id="282" r:id="rId11"/>
    <p:sldId id="286" r:id="rId12"/>
    <p:sldId id="293" r:id="rId13"/>
    <p:sldId id="294" r:id="rId14"/>
    <p:sldId id="308" r:id="rId15"/>
    <p:sldId id="280" r:id="rId16"/>
    <p:sldId id="295" r:id="rId17"/>
    <p:sldId id="296" r:id="rId18"/>
    <p:sldId id="287" r:id="rId19"/>
    <p:sldId id="309" r:id="rId20"/>
    <p:sldId id="284" r:id="rId21"/>
    <p:sldId id="289" r:id="rId22"/>
    <p:sldId id="310" r:id="rId23"/>
    <p:sldId id="307" r:id="rId24"/>
    <p:sldId id="290" r:id="rId25"/>
    <p:sldId id="276" r:id="rId26"/>
    <p:sldId id="277" r:id="rId27"/>
    <p:sldId id="301" r:id="rId28"/>
    <p:sldId id="302" r:id="rId29"/>
    <p:sldId id="300" r:id="rId30"/>
    <p:sldId id="303" r:id="rId31"/>
    <p:sldId id="304" r:id="rId32"/>
    <p:sldId id="268" r:id="rId33"/>
  </p:sldIdLst>
  <p:sldSz cx="12192000" cy="6858000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mbria Math" panose="02040503050406030204" pitchFamily="18" charset="0"/>
      <p:regular r:id="rId40"/>
    </p:embeddedFont>
    <p:embeddedFont>
      <p:font typeface="MetricHPE" panose="020B0604020202020204" charset="0"/>
      <p:regular r:id="rId41"/>
      <p:bold r:id="rId42"/>
      <p:italic r:id="rId43"/>
      <p:boldItalic r:id="rId44"/>
    </p:embeddedFont>
    <p:embeddedFont>
      <p:font typeface="MetricHPE Black" panose="020B0604020202020204" charset="0"/>
      <p:bold r:id="rId45"/>
      <p:boldItalic r:id="rId46"/>
    </p:embeddedFont>
  </p:embeddedFontLst>
  <p:custDataLst>
    <p:tags r:id="rId4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D5CB86C4-1AD9-4D56-A689-AEC7780B6B9A}">
          <p14:sldIdLst>
            <p14:sldId id="267"/>
            <p14:sldId id="305"/>
            <p14:sldId id="306"/>
            <p14:sldId id="292"/>
            <p14:sldId id="297"/>
            <p14:sldId id="279"/>
            <p14:sldId id="291"/>
            <p14:sldId id="298"/>
            <p14:sldId id="299"/>
            <p14:sldId id="282"/>
            <p14:sldId id="286"/>
            <p14:sldId id="293"/>
            <p14:sldId id="294"/>
            <p14:sldId id="308"/>
            <p14:sldId id="280"/>
            <p14:sldId id="295"/>
            <p14:sldId id="296"/>
            <p14:sldId id="287"/>
            <p14:sldId id="309"/>
            <p14:sldId id="284"/>
            <p14:sldId id="289"/>
            <p14:sldId id="310"/>
            <p14:sldId id="307"/>
            <p14:sldId id="290"/>
            <p14:sldId id="276"/>
            <p14:sldId id="277"/>
            <p14:sldId id="301"/>
            <p14:sldId id="302"/>
            <p14:sldId id="300"/>
            <p14:sldId id="303"/>
            <p14:sldId id="304"/>
            <p14:sldId id="268"/>
          </p14:sldIdLst>
        </p14:section>
        <p14:section name="Resources" id="{DC398CB1-460E-46AC-9B81-3D854D885AE1}">
          <p14:sldIdLst/>
        </p14:section>
        <p14:section name="Legal Guidelines" id="{2DC185DB-DE00-4D13-B073-E8BFB8595DA4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4" orient="horz" pos="3838" userDrawn="1">
          <p15:clr>
            <a:srgbClr val="A4A3A4"/>
          </p15:clr>
        </p15:guide>
        <p15:guide id="5" pos="3863" userDrawn="1">
          <p15:clr>
            <a:srgbClr val="A4A3A4"/>
          </p15:clr>
        </p15:guide>
        <p15:guide id="7" pos="7287" userDrawn="1">
          <p15:clr>
            <a:srgbClr val="A4A3A4"/>
          </p15:clr>
        </p15:guide>
        <p15:guide id="8" orient="horz" pos="958" userDrawn="1">
          <p15:clr>
            <a:srgbClr val="A4A3A4"/>
          </p15:clr>
        </p15:guide>
        <p15:guide id="9" orient="horz" pos="104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na Seo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A26043-5366-D73E-1AF2-5C7F84FA3A02}" v="37" dt="2021-12-30T04:56:39.362"/>
  </p1510:revLst>
</p1510:revInfo>
</file>

<file path=ppt/tableStyles.xml><?xml version="1.0" encoding="utf-8"?>
<a:tblStyleLst xmlns:a="http://schemas.openxmlformats.org/drawingml/2006/main" def="{2D5ABB26-0587-4C30-8999-92F81FD0307C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dk1"/>
            </a:lnRef>
          </a:top>
          <a:bottom>
            <a:lnRef idx="1">
              <a:schemeClr val="dk1"/>
            </a:lnRef>
          </a:bottom>
        </a:tcBdr>
      </a:tcStyle>
    </a:band1H>
    <a:band1V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1V>
    <a:band2V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Ref idx="1">
          <a:schemeClr val="dk1">
            <a:tint val="80000"/>
          </a:schemeClr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058" autoAdjust="0"/>
    <p:restoredTop sz="96357" autoAdjust="0"/>
  </p:normalViewPr>
  <p:slideViewPr>
    <p:cSldViewPr snapToGrid="0">
      <p:cViewPr varScale="1">
        <p:scale>
          <a:sx n="78" d="100"/>
          <a:sy n="78" d="100"/>
        </p:scale>
        <p:origin x="96" y="432"/>
      </p:cViewPr>
      <p:guideLst>
        <p:guide orient="horz" pos="2183"/>
        <p:guide orient="horz" pos="3838"/>
        <p:guide pos="3863"/>
        <p:guide pos="7287"/>
        <p:guide orient="horz" pos="958"/>
        <p:guide orient="horz" pos="10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276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7.fntdata"/><Relationship Id="rId47" Type="http://schemas.openxmlformats.org/officeDocument/2006/relationships/tags" Target="tags/tag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43" Type="http://schemas.openxmlformats.org/officeDocument/2006/relationships/font" Target="fonts/font8.fntdata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>
              <a:latin typeface="MetricHPE" panose="020B0503030202060203" pitchFamily="34" charset="-18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A61830-C416-483F-955E-54203C65B711}" type="datetimeFigureOut">
              <a:rPr lang="en-US">
                <a:latin typeface="MetricHPE" panose="020B0503030202060203" pitchFamily="34" charset="-18"/>
              </a:rPr>
              <a:t>2/28/2022</a:t>
            </a:fld>
            <a:endParaRPr dirty="0">
              <a:latin typeface="MetricHPE" panose="020B0503030202060203" pitchFamily="34" charset="-18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>
              <a:latin typeface="MetricHPE" panose="020B0503030202060203" pitchFamily="34" charset="-1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F31B20-3646-4475-8BC4-560CAF715D08}" type="slidenum">
              <a:rPr>
                <a:latin typeface="MetricHPE" panose="020B0503030202060203" pitchFamily="34" charset="-18"/>
              </a:rPr>
              <a:t>‹#›</a:t>
            </a:fld>
            <a:endParaRPr dirty="0">
              <a:latin typeface="MetricHPE" panose="020B050303020206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829244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381000"/>
            <a:ext cx="4572001" cy="25733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3124200"/>
            <a:ext cx="6096000" cy="5334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1000" y="8686800"/>
            <a:ext cx="4876800" cy="227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latin typeface="MetricHPE" panose="020B0503030202060203" pitchFamily="34" charset="-18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867400" y="8686800"/>
            <a:ext cx="609600" cy="227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latin typeface="MetricHPE" panose="020B0503030202060203" pitchFamily="34" charset="-18"/>
              </a:defRPr>
            </a:lvl1pPr>
          </a:lstStyle>
          <a:p>
            <a:fld id="{5BFEAE42-E3FE-4405-B7FC-4425D05B92A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Header Placeholder 2">
            <a:extLst>
              <a:ext uri="{FF2B5EF4-FFF2-40B4-BE49-F238E27FC236}">
                <a16:creationId xmlns:a16="http://schemas.microsoft.com/office/drawing/2014/main" id="{1ABBFA18-F005-4413-AD3D-C41E73AAEA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6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45720" indent="-36576" algn="l" defTabSz="914400" rtl="0" eaLnBrk="1" latinLnBrk="0" hangingPunct="1">
      <a:spcBef>
        <a:spcPts val="600"/>
      </a:spcBef>
      <a:buSzPct val="25000"/>
      <a:buFont typeface="" panose="020B0303030202060203" pitchFamily="34" charset="0"/>
      <a:buChar char=" "/>
      <a:defRPr sz="11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1pPr>
    <a:lvl2pPr marL="228600" indent="-137160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105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2pPr>
    <a:lvl3pPr marL="365760" indent="-109728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10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3pPr>
    <a:lvl4pPr marL="548640" indent="-109728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9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4pPr>
    <a:lvl5pPr marL="731520" indent="-109728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8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"/>
          <p:cNvSpPr>
            <a:spLocks noGrp="1"/>
          </p:cNvSpPr>
          <p:nvPr>
            <p:ph type="body" sz="quarter" idx="13" hasCustomPrompt="1"/>
          </p:nvPr>
        </p:nvSpPr>
        <p:spPr>
          <a:xfrm>
            <a:off x="290747" y="4577983"/>
            <a:ext cx="5489578" cy="339214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6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290747" y="4133088"/>
            <a:ext cx="8229600" cy="438912"/>
          </a:xfrm>
        </p:spPr>
        <p:txBody>
          <a:bodyPr lIns="9144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290747" y="1869197"/>
            <a:ext cx="11423555" cy="1905000"/>
          </a:xfrm>
        </p:spPr>
        <p:txBody>
          <a:bodyPr lIns="91440" tIns="91440" rIns="91440" bIns="91440" anchor="b"/>
          <a:lstStyle>
            <a:lvl1pPr>
              <a:lnSpc>
                <a:spcPct val="80000"/>
              </a:lnSpc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87376D2-6A59-4BA9-8EA0-2ACD180817B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CONFIDENTIAL | AUTHORIZED </a:t>
            </a:r>
          </a:p>
        </p:txBody>
      </p:sp>
      <p:grpSp>
        <p:nvGrpSpPr>
          <p:cNvPr id="13" name="Logo">
            <a:extLst>
              <a:ext uri="{FF2B5EF4-FFF2-40B4-BE49-F238E27FC236}">
                <a16:creationId xmlns:a16="http://schemas.microsoft.com/office/drawing/2014/main" id="{C7CA71CE-C053-471F-9DCA-CD481E01A6E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14" name="Element">
              <a:extLst>
                <a:ext uri="{FF2B5EF4-FFF2-40B4-BE49-F238E27FC236}">
                  <a16:creationId xmlns:a16="http://schemas.microsoft.com/office/drawing/2014/main" id="{E3099459-FF93-42DF-AF0B-9F971EEC0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20" name="Wordmark">
              <a:extLst>
                <a:ext uri="{FF2B5EF4-FFF2-40B4-BE49-F238E27FC236}">
                  <a16:creationId xmlns:a16="http://schemas.microsoft.com/office/drawing/2014/main" id="{75AF4DC2-08D7-4947-BE56-AB47670495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955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Blu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">
            <a:extLst>
              <a:ext uri="{FF2B5EF4-FFF2-40B4-BE49-F238E27FC236}">
                <a16:creationId xmlns:a16="http://schemas.microsoft.com/office/drawing/2014/main" id="{71441D17-F569-4929-BED2-B3C594D2EB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rgbClr val="32D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52C54A16-447D-4A74-9122-F46E4BC750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9926132-14B5-462D-8011-DBD07D3A4F4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698795D-6546-4F01-AD74-FF78AF2E67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51666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">
            <a:extLst>
              <a:ext uri="{FF2B5EF4-FFF2-40B4-BE49-F238E27FC236}">
                <a16:creationId xmlns:a16="http://schemas.microsoft.com/office/drawing/2014/main" id="{EE3E2CEF-B9DC-4BC7-912D-0AF3140E0BB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CC7B28-F85E-49B0-A5ED-82D39FF680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452CF67-7C64-4A36-818E-9739F15599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FE686EF5-477F-4DCE-824F-3C05B5AA659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32019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Name, title, company"/>
          <p:cNvSpPr>
            <a:spLocks noGrp="1"/>
          </p:cNvSpPr>
          <p:nvPr>
            <p:ph type="body" sz="quarter" idx="14" hasCustomPrompt="1"/>
          </p:nvPr>
        </p:nvSpPr>
        <p:spPr>
          <a:xfrm>
            <a:off x="512997" y="3989508"/>
            <a:ext cx="8228011" cy="533400"/>
          </a:xfrm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add quoted person’s name, title, company</a:t>
            </a:r>
          </a:p>
        </p:txBody>
      </p:sp>
      <p:sp>
        <p:nvSpPr>
          <p:cNvPr id="11" name="Quote"/>
          <p:cNvSpPr>
            <a:spLocks noGrp="1"/>
          </p:cNvSpPr>
          <p:nvPr>
            <p:ph type="title" hasCustomPrompt="1"/>
          </p:nvPr>
        </p:nvSpPr>
        <p:spPr>
          <a:xfrm>
            <a:off x="284398" y="685800"/>
            <a:ext cx="9106250" cy="3075861"/>
          </a:xfrm>
        </p:spPr>
        <p:txBody>
          <a:bodyPr lIns="91440" anchor="b" anchorCtr="0"/>
          <a:lstStyle>
            <a:lvl1pPr marL="219456" indent="-219456">
              <a:defRPr sz="4600" cap="none" baseline="0">
                <a:latin typeface="+mn-lt"/>
              </a:defRPr>
            </a:lvl1pPr>
          </a:lstStyle>
          <a:p>
            <a:r>
              <a:rPr lang="en-US" dirty="0"/>
              <a:t>“Click to add quote here. Type quotation marks before and after text.”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416E5649-B5F3-4893-ACEE-FDDDEA277D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C9133F1-6679-476E-AEFD-931027BED0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323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0"/>
            </a:endParaRPr>
          </a:p>
        </p:txBody>
      </p:sp>
      <p:sp>
        <p:nvSpPr>
          <p:cNvPr id="2" name="Footer Placeholder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‹#›</a:t>
            </a:fld>
            <a:endParaRPr lang="en-US" dirty="0"/>
          </a:p>
        </p:txBody>
      </p:sp>
      <p:sp>
        <p:nvSpPr>
          <p:cNvPr id="9" name="Content Placeholder">
            <a:extLst>
              <a:ext uri="{FF2B5EF4-FFF2-40B4-BE49-F238E27FC236}">
                <a16:creationId xmlns:a16="http://schemas.microsoft.com/office/drawing/2014/main" id="{88F2DF35-63BF-460F-A215-8F5110C2F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599" y="998681"/>
            <a:ext cx="11404800" cy="5097600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232753FE-5D9A-4A5E-B0B2-3DAAE2EB3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919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">
            <a:extLst>
              <a:ext uri="{FF2B5EF4-FFF2-40B4-BE49-F238E27FC236}">
                <a16:creationId xmlns:a16="http://schemas.microsoft.com/office/drawing/2014/main" id="{A3BBDD58-9EEC-48BC-A84C-F80FB78CB21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81000" y="1344281"/>
            <a:ext cx="11403014" cy="4752000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502268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Font typeface="" panose="020B0604020202020204" pitchFamily="34" charset="0"/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670D9BB8-8D8D-4F83-B418-E1A6910A3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B8A2B8FB-372C-42B9-B280-9D39EC303B0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42026B78-68E1-478D-8813-92F76EAC82C2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3061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Heading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D60021C6-A6F0-40F0-A299-B8269BE0F49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81000" y="1733015"/>
            <a:ext cx="11403014" cy="4366800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Heading"/>
          <p:cNvSpPr>
            <a:spLocks noGrp="1"/>
          </p:cNvSpPr>
          <p:nvPr>
            <p:ph type="body" sz="quarter" idx="18" hasCustomPrompt="1"/>
          </p:nvPr>
        </p:nvSpPr>
        <p:spPr>
          <a:xfrm>
            <a:off x="288096" y="1350296"/>
            <a:ext cx="11495918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subtitle</a:t>
            </a:r>
          </a:p>
        </p:txBody>
      </p:sp>
      <p:sp>
        <p:nvSpPr>
          <p:cNvPr id="12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3" name="Subtitle">
            <a:extLst>
              <a:ext uri="{FF2B5EF4-FFF2-40B4-BE49-F238E27FC236}">
                <a16:creationId xmlns:a16="http://schemas.microsoft.com/office/drawing/2014/main" id="{15C04D0B-D5E2-4F74-B1D6-45E2AEA840C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5918" cy="381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Font typeface="" panose="020B0604020202020204" pitchFamily="34" charset="0"/>
              <a:buNone/>
              <a:defRPr sz="2400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09EDB93-5BF6-4D1D-9D5F-0E75F455E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2" y="391852"/>
            <a:ext cx="11498271" cy="401362"/>
          </a:xfrm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D217CA8-FB11-4E4A-BBCD-EE7B837F4D7D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3EA3E28B-F7AC-49D0-8E77-F09CC76C6D4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57068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sz="quarter" idx="18"/>
          </p:nvPr>
        </p:nvSpPr>
        <p:spPr>
          <a:xfrm>
            <a:off x="6260021" y="995363"/>
            <a:ext cx="5523992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995363"/>
            <a:ext cx="5523992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871CBF7C-DC48-4FC0-9D75-AE2A7B709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30D71586-CC8D-433E-9833-9A7FDB8D82E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9C5C9A9-E236-4C76-AAB8-D575E2980D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18324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C2D9C38D-0C96-4F06-9088-13547C056F33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358729" y="1358232"/>
            <a:ext cx="5416903" cy="47377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">
            <a:extLst>
              <a:ext uri="{FF2B5EF4-FFF2-40B4-BE49-F238E27FC236}">
                <a16:creationId xmlns:a16="http://schemas.microsoft.com/office/drawing/2014/main" id="{790CE829-C5DB-4D0F-8D68-9F31A94FC4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81000" y="1358232"/>
            <a:ext cx="5416903" cy="47377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ubtitle">
            <a:extLst>
              <a:ext uri="{FF2B5EF4-FFF2-40B4-BE49-F238E27FC236}">
                <a16:creationId xmlns:a16="http://schemas.microsoft.com/office/drawing/2014/main" id="{BE367876-B551-4115-B469-74C12D0C1C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3803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B4DC083-771D-42FC-A297-31FED0158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08FD370-F534-4533-9D1C-D71C0301D4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1B9DB588-CD3A-4605-99DD-5D58A0334468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4651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0"/>
            </a:endParaRPr>
          </a:p>
        </p:txBody>
      </p:sp>
      <p:sp>
        <p:nvSpPr>
          <p:cNvPr id="22" name="Content Placeholder 14"/>
          <p:cNvSpPr>
            <a:spLocks noGrp="1"/>
          </p:cNvSpPr>
          <p:nvPr>
            <p:ph sz="quarter" idx="17"/>
          </p:nvPr>
        </p:nvSpPr>
        <p:spPr>
          <a:xfrm>
            <a:off x="384003" y="1376363"/>
            <a:ext cx="5418000" cy="4719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MetricHPE" panose="020B0503030202060203" pitchFamily="34" charset="0"/>
              </a:defRPr>
            </a:lvl1pPr>
            <a:lvl2pPr>
              <a:defRPr>
                <a:latin typeface="MetricHPE" panose="020B0503030202060203" pitchFamily="34" charset="0"/>
              </a:defRPr>
            </a:lvl2pPr>
            <a:lvl3pPr>
              <a:defRPr>
                <a:latin typeface="MetricHPE" panose="020B0503030202060203" pitchFamily="34" charset="0"/>
              </a:defRPr>
            </a:lvl3pPr>
            <a:lvl4pPr>
              <a:defRPr>
                <a:latin typeface="MetricHPE" panose="020B0503030202060203" pitchFamily="34" charset="0"/>
              </a:defRPr>
            </a:lvl4pPr>
            <a:lvl5pPr>
              <a:defRPr>
                <a:latin typeface="MetricHPE" panose="020B05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288095" y="995363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MetricHPE" panose="020B05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5" name="Content Placeholder 14"/>
          <p:cNvSpPr>
            <a:spLocks noGrp="1"/>
          </p:cNvSpPr>
          <p:nvPr>
            <p:ph sz="quarter" idx="20"/>
          </p:nvPr>
        </p:nvSpPr>
        <p:spPr>
          <a:xfrm>
            <a:off x="6356308" y="1376363"/>
            <a:ext cx="5418000" cy="4719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MetricHPE" panose="020B0503030202060203" pitchFamily="34" charset="0"/>
              </a:defRPr>
            </a:lvl1pPr>
            <a:lvl2pPr>
              <a:defRPr>
                <a:latin typeface="MetricHPE" panose="020B0503030202060203" pitchFamily="34" charset="0"/>
              </a:defRPr>
            </a:lvl2pPr>
            <a:lvl3pPr>
              <a:defRPr>
                <a:latin typeface="MetricHPE" panose="020B0503030202060203" pitchFamily="34" charset="0"/>
              </a:defRPr>
            </a:lvl3pPr>
            <a:lvl4pPr>
              <a:defRPr>
                <a:latin typeface="MetricHPE" panose="020B0503030202060203" pitchFamily="34" charset="0"/>
              </a:defRPr>
            </a:lvl4pPr>
            <a:lvl5pPr>
              <a:defRPr>
                <a:latin typeface="MetricHPE" panose="020B05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260400" y="995363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MetricHPE" panose="020B05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3A8584B-E718-4F58-9AF1-BDBF5AD7F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18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C2D9C38D-0C96-4F06-9088-13547C056F33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358729" y="1739233"/>
            <a:ext cx="5416903" cy="435673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Heading 2">
            <a:extLst>
              <a:ext uri="{FF2B5EF4-FFF2-40B4-BE49-F238E27FC236}">
                <a16:creationId xmlns:a16="http://schemas.microsoft.com/office/drawing/2014/main" id="{0F35A58C-1284-494F-A5A7-A8680CA322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61641" y="1358232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1" name="Content Placeholder 1">
            <a:extLst>
              <a:ext uri="{FF2B5EF4-FFF2-40B4-BE49-F238E27FC236}">
                <a16:creationId xmlns:a16="http://schemas.microsoft.com/office/drawing/2014/main" id="{790CE829-C5DB-4D0F-8D68-9F31A94FC4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85100" y="1739233"/>
            <a:ext cx="5416903" cy="435673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Heading 1">
            <a:extLst>
              <a:ext uri="{FF2B5EF4-FFF2-40B4-BE49-F238E27FC236}">
                <a16:creationId xmlns:a16="http://schemas.microsoft.com/office/drawing/2014/main" id="{4FFD9C8F-5583-4BD3-BF48-097D5D045AD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88095" y="1358232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15" name="Subtitle">
            <a:extLst>
              <a:ext uri="{FF2B5EF4-FFF2-40B4-BE49-F238E27FC236}">
                <a16:creationId xmlns:a16="http://schemas.microsoft.com/office/drawing/2014/main" id="{BE367876-B551-4115-B469-74C12D0C1C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3803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B4DC083-771D-42FC-A297-31FED0158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12F31EAB-796D-4E98-AD02-5E448046BB3D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B9B4ABF0-738F-478F-B9E7-E5D3DF83666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16084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Dark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84397" y="4577983"/>
            <a:ext cx="5489578" cy="339214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6" name="Subtitle"/>
          <p:cNvSpPr>
            <a:spLocks noGrp="1"/>
          </p:cNvSpPr>
          <p:nvPr userDrawn="1">
            <p:ph type="subTitle" idx="1" hasCustomPrompt="1"/>
          </p:nvPr>
        </p:nvSpPr>
        <p:spPr>
          <a:xfrm>
            <a:off x="284397" y="4133088"/>
            <a:ext cx="8229600" cy="438912"/>
          </a:xfrm>
        </p:spPr>
        <p:txBody>
          <a:bodyPr lIns="9144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 userDrawn="1">
            <p:ph type="title" hasCustomPrompt="1"/>
          </p:nvPr>
        </p:nvSpPr>
        <p:spPr>
          <a:xfrm>
            <a:off x="284397" y="1869197"/>
            <a:ext cx="11423555" cy="1905000"/>
          </a:xfrm>
        </p:spPr>
        <p:txBody>
          <a:bodyPr lIns="91440" tIns="91440" rIns="91440" bIns="91440" anchor="b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DD0DBAFB-7047-4B08-B7ED-CB050B7FBB50}"/>
              </a:ext>
            </a:extLst>
          </p:cNvPr>
          <p:cNvSpPr>
            <a:spLocks noGrp="1"/>
          </p:cNvSpPr>
          <p:nvPr userDrawn="1"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CONFIDENTIAL | AUTHORIZED </a:t>
            </a:r>
          </a:p>
        </p:txBody>
      </p:sp>
      <p:grpSp>
        <p:nvGrpSpPr>
          <p:cNvPr id="10" name="Logo">
            <a:extLst>
              <a:ext uri="{FF2B5EF4-FFF2-40B4-BE49-F238E27FC236}">
                <a16:creationId xmlns:a16="http://schemas.microsoft.com/office/drawing/2014/main" id="{A3C61050-E60B-4FC2-8361-B75DC38392A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13" name="Element"/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14" name="Wordmark"/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319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3"/>
          <p:cNvSpPr>
            <a:spLocks noGrp="1"/>
          </p:cNvSpPr>
          <p:nvPr>
            <p:ph sz="quarter" idx="19"/>
          </p:nvPr>
        </p:nvSpPr>
        <p:spPr>
          <a:xfrm>
            <a:off x="8152474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/>
          </p:nvPr>
        </p:nvSpPr>
        <p:spPr>
          <a:xfrm>
            <a:off x="4268787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EAC09279-0D09-4109-A953-16A88732F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55DFA194-46E5-48DD-9DF0-CE09ECBDE59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BEED058A-E779-4D88-ADD2-9B84C2A1050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462543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">
            <a:extLst>
              <a:ext uri="{FF2B5EF4-FFF2-40B4-BE49-F238E27FC236}">
                <a16:creationId xmlns:a16="http://schemas.microsoft.com/office/drawing/2014/main" id="{C831EBB5-21C4-4F56-9D7F-EDB7844B96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8270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2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9EF0ECA-DE60-41FE-A905-507AB710E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074A59D-DDE4-4FB2-838A-D5C8E7AD19E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46122" y="1365166"/>
            <a:ext cx="3628710" cy="473400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2DA2588-EB78-4045-A57D-317AA672516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65611" y="1365166"/>
            <a:ext cx="3628710" cy="473439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1336B0C-F91E-47D8-936F-836334818CB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365166"/>
            <a:ext cx="3628710" cy="473400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64F2FF0-0CF5-4CC1-8878-96534C54D9A0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9AAC13-0724-4F89-9282-2A985E0669E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2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3"/>
          <p:cNvSpPr>
            <a:spLocks noGrp="1"/>
          </p:cNvSpPr>
          <p:nvPr>
            <p:ph sz="quarter" idx="22"/>
          </p:nvPr>
        </p:nvSpPr>
        <p:spPr>
          <a:xfrm>
            <a:off x="8146122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Heading 3"/>
          <p:cNvSpPr>
            <a:spLocks noGrp="1"/>
          </p:cNvSpPr>
          <p:nvPr>
            <p:ph type="body" sz="quarter" idx="21" hasCustomPrompt="1"/>
          </p:nvPr>
        </p:nvSpPr>
        <p:spPr>
          <a:xfrm>
            <a:off x="8048832" y="996365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/>
          </p:nvPr>
        </p:nvSpPr>
        <p:spPr>
          <a:xfrm>
            <a:off x="4265611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7" name="Heading 2"/>
          <p:cNvSpPr>
            <a:spLocks noGrp="1"/>
          </p:cNvSpPr>
          <p:nvPr>
            <p:ph type="body" sz="quarter" idx="23" hasCustomPrompt="1"/>
          </p:nvPr>
        </p:nvSpPr>
        <p:spPr>
          <a:xfrm>
            <a:off x="4168321" y="996365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4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Heading 1"/>
          <p:cNvSpPr>
            <a:spLocks noGrp="1"/>
          </p:cNvSpPr>
          <p:nvPr>
            <p:ph type="body" sz="quarter" idx="19" hasCustomPrompt="1"/>
          </p:nvPr>
        </p:nvSpPr>
        <p:spPr>
          <a:xfrm>
            <a:off x="287427" y="996365"/>
            <a:ext cx="3726383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24EE87AE-0267-4C69-AFD6-F9C64969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BB8A07BF-CB97-4E22-9C06-99A9D26C819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7833D610-4CA4-41A3-B735-6F0642F9854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59148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074A59D-DDE4-4FB2-838A-D5C8E7AD19E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46122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Heading 3">
            <a:extLst>
              <a:ext uri="{FF2B5EF4-FFF2-40B4-BE49-F238E27FC236}">
                <a16:creationId xmlns:a16="http://schemas.microsoft.com/office/drawing/2014/main" id="{2B395F8D-D2D6-46E9-A9E6-236C365E0B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48832" y="1365166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2DA2588-EB78-4045-A57D-317AA672516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65611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Heading 2">
            <a:extLst>
              <a:ext uri="{FF2B5EF4-FFF2-40B4-BE49-F238E27FC236}">
                <a16:creationId xmlns:a16="http://schemas.microsoft.com/office/drawing/2014/main" id="{1E3C34FD-66F2-429D-BA98-17802C5C837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68321" y="1365166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1336B0C-F91E-47D8-936F-836334818CB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Heading 1">
            <a:extLst>
              <a:ext uri="{FF2B5EF4-FFF2-40B4-BE49-F238E27FC236}">
                <a16:creationId xmlns:a16="http://schemas.microsoft.com/office/drawing/2014/main" id="{2C5A79F9-54A7-42C3-958C-707025A7513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7427" y="1365166"/>
            <a:ext cx="3726383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14" name="Subtitle">
            <a:extLst>
              <a:ext uri="{FF2B5EF4-FFF2-40B4-BE49-F238E27FC236}">
                <a16:creationId xmlns:a16="http://schemas.microsoft.com/office/drawing/2014/main" id="{C831EBB5-21C4-4F56-9D7F-EDB7844B96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8270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9EF0ECA-DE60-41FE-A905-507AB710E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FF0756C0-7641-4173-A68F-865597D4BB0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3221C879-23BF-48A0-9B6C-5B66C3419755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50263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EAE54251-B0D2-4947-83BB-BD7F95F3A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287B217-2E30-4712-99AE-652EEDB04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64EA22A1-FE1F-4F4A-9C07-F0E86D67EF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64979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>
            <a:extLst>
              <a:ext uri="{FF2B5EF4-FFF2-40B4-BE49-F238E27FC236}">
                <a16:creationId xmlns:a16="http://schemas.microsoft.com/office/drawing/2014/main" id="{71AE6212-DACF-49FB-929D-2FA8B00CFD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529254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90391D03-EF6B-45A2-9268-5A807C7A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D8B57979-9B2D-4984-B19E-0EFD2E111CE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FA02681C-9BC6-4D8A-BB6B-D65D1A03959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38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r">
            <a:extLst>
              <a:ext uri="{FF2B5EF4-FFF2-40B4-BE49-F238E27FC236}">
                <a16:creationId xmlns:a16="http://schemas.microsoft.com/office/drawing/2014/main" id="{8EF5646D-2EB2-41E1-98F7-8AFF5323E04E}"/>
              </a:ext>
            </a:extLst>
          </p:cNvPr>
          <p:cNvSpPr/>
          <p:nvPr userDrawn="1"/>
        </p:nvSpPr>
        <p:spPr>
          <a:xfrm>
            <a:off x="385100" y="1337656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7764AC2A-714D-48E6-8850-2398C74A59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23" y="398368"/>
            <a:ext cx="11494890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EBA2B6B1-8B85-4F7A-B1B8-3C2A2CA72C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F6172FFC-9966-4FB3-B3D2-FBE84B0190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06365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">
            <a:extLst>
              <a:ext uri="{FF2B5EF4-FFF2-40B4-BE49-F238E27FC236}">
                <a16:creationId xmlns:a16="http://schemas.microsoft.com/office/drawing/2014/main" id="{6957406C-CA6F-47F8-9FC9-A15BE313C4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1178166"/>
            <a:ext cx="11529254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>
            <a:extLst>
              <a:ext uri="{FF2B5EF4-FFF2-40B4-BE49-F238E27FC236}">
                <a16:creationId xmlns:a16="http://schemas.microsoft.com/office/drawing/2014/main" id="{371489F8-FD72-440E-84EC-51D4A768BB5E}"/>
              </a:ext>
            </a:extLst>
          </p:cNvPr>
          <p:cNvSpPr/>
          <p:nvPr userDrawn="1"/>
        </p:nvSpPr>
        <p:spPr>
          <a:xfrm>
            <a:off x="385100" y="1663329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5535819F-7681-4776-AE9B-BEAB22E80C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23" y="398368"/>
            <a:ext cx="11494890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903090B-018E-41F6-821A-0DB185B1678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4EE71AD2-3B17-4BBC-A780-3AEAE01E747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03872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3" y="2676894"/>
            <a:ext cx="3685309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2818CA98-330E-4FE7-B6FF-632E311233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1F90604F-7FA1-41D8-9914-866F330503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02456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2" y="2676894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92DC03DA-1907-4E05-9BC8-10562171313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DB2C94F6-2456-49E7-A85E-744A4B16A88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28046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Light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ate"/>
          <p:cNvSpPr>
            <a:spLocks noGrp="1"/>
          </p:cNvSpPr>
          <p:nvPr>
            <p:ph type="body" sz="quarter" idx="13" hasCustomPrompt="1"/>
          </p:nvPr>
        </p:nvSpPr>
        <p:spPr>
          <a:xfrm>
            <a:off x="290747" y="4577983"/>
            <a:ext cx="5489578" cy="33921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2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290747" y="4133088"/>
            <a:ext cx="8229600" cy="43891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290747" y="1869197"/>
            <a:ext cx="11423555" cy="1905000"/>
          </a:xfrm>
        </p:spPr>
        <p:txBody>
          <a:bodyPr anchor="b"/>
          <a:lstStyle>
            <a:lvl1pPr>
              <a:lnSpc>
                <a:spcPct val="80000"/>
              </a:lnSpc>
              <a:defRPr sz="440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4D7C280C-8E1E-4531-A635-C99FE1BDEE9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CONFIDENTIAL | AUTHORIZED </a:t>
            </a:r>
          </a:p>
        </p:txBody>
      </p:sp>
      <p:grpSp>
        <p:nvGrpSpPr>
          <p:cNvPr id="16" name="Logo">
            <a:extLst>
              <a:ext uri="{FF2B5EF4-FFF2-40B4-BE49-F238E27FC236}">
                <a16:creationId xmlns:a16="http://schemas.microsoft.com/office/drawing/2014/main" id="{39DC9A4F-A16F-45B4-A72C-8DB544981AE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20" name="Element">
              <a:extLst>
                <a:ext uri="{FF2B5EF4-FFF2-40B4-BE49-F238E27FC236}">
                  <a16:creationId xmlns:a16="http://schemas.microsoft.com/office/drawing/2014/main" id="{25C81DB6-CCD4-4F17-86A3-D56DF640F5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21" name="Wordmark">
              <a:extLst>
                <a:ext uri="{FF2B5EF4-FFF2-40B4-BE49-F238E27FC236}">
                  <a16:creationId xmlns:a16="http://schemas.microsoft.com/office/drawing/2014/main" id="{7CF9A093-3688-4D04-9331-C6E54828F9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8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0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89122" y="2691855"/>
            <a:ext cx="3566206" cy="795528"/>
          </a:xfrm>
        </p:spPr>
        <p:txBody>
          <a:bodyPr vert="horz" lIns="91440" tIns="91440" rIns="91440" bIns="91440" rtlCol="0" anchor="ctr">
            <a:noAutofit/>
          </a:bodyPr>
          <a:lstStyle>
            <a:lvl1pPr>
              <a:defRPr sz="2400" baseline="0" dirty="0">
                <a:latin typeface="+mn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subtitle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289122" y="1980879"/>
            <a:ext cx="3566206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2D12F7D-5A80-4CB3-A519-0EC3099CAB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977D698-96B1-4B1C-AC10-E28AA670736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63794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4"/>
          </p:nvPr>
        </p:nvSpPr>
        <p:spPr>
          <a:xfrm>
            <a:off x="278732" y="2534960"/>
            <a:ext cx="3546475" cy="344646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Bar"/>
          <p:cNvSpPr/>
          <p:nvPr userDrawn="1"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3" y="1417320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F37736B1-D7A7-4407-BE85-C3B77D9DE3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C2633DB1-4E58-49AF-9CC5-F4480459AE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56381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icture and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">
            <a:extLst>
              <a:ext uri="{FF2B5EF4-FFF2-40B4-BE49-F238E27FC236}">
                <a16:creationId xmlns:a16="http://schemas.microsoft.com/office/drawing/2014/main" id="{685C0DB9-A0DF-42B9-B705-83944EECB34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076700" y="0"/>
            <a:ext cx="8115300" cy="6858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edge-to-edge picture</a:t>
            </a:r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4"/>
          </p:nvPr>
        </p:nvSpPr>
        <p:spPr>
          <a:xfrm>
            <a:off x="278731" y="2534960"/>
            <a:ext cx="3546475" cy="344646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Bar"/>
          <p:cNvSpPr/>
          <p:nvPr userDrawn="1"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2" y="1417320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8085FE46-B145-48DA-84CC-BEC7ABB0F6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62B249EC-9477-452C-91FB-A412BD37EFC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6353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8526166" y="999674"/>
            <a:ext cx="3257847" cy="5096326"/>
          </a:xfrm>
          <a:noFill/>
          <a:ln w="57150">
            <a:solidFill>
              <a:srgbClr val="32DAC8"/>
            </a:solidFill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2" name="Content Placeholder">
            <a:extLst>
              <a:ext uri="{FF2B5EF4-FFF2-40B4-BE49-F238E27FC236}">
                <a16:creationId xmlns:a16="http://schemas.microsoft.com/office/drawing/2014/main" id="{269A3E8D-DCFB-4D37-86BB-56632B0912B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85100" y="995363"/>
            <a:ext cx="7844500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37FCC12E-6D90-403E-80FA-0F7CB28A2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1E92FAC-B699-43F5-B87D-2D8B714080E4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38747A7-25DE-48D8-8D31-0F3DF66ADF9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18229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8526166" y="999674"/>
            <a:ext cx="3257847" cy="5096326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5722C60-FC76-4A73-9A5C-0D547B644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A295B4-CD29-4A4B-B08E-9A6CC4F4CF8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B8558E5-A9EE-4418-B017-3EBC0B35FAB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47141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285743" y="999674"/>
            <a:ext cx="3257847" cy="5096326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4313365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5722C60-FC76-4A73-9A5C-0D547B644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A295B4-CD29-4A4B-B08E-9A6CC4F4CF8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B8558E5-A9EE-4418-B017-3EBC0B35FAB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63233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">
            <a:extLst>
              <a:ext uri="{FF2B5EF4-FFF2-40B4-BE49-F238E27FC236}">
                <a16:creationId xmlns:a16="http://schemas.microsoft.com/office/drawing/2014/main" id="{184DB124-5DB1-4AD3-9276-D81D2209D170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515445" y="999540"/>
            <a:ext cx="3257847" cy="51005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4B1C1C31-7119-4D9E-8DED-87033B4B0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6B8E13A3-BC15-450D-96D1-EB785D605BB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191AA25E-ECBD-44CD-9DE9-F058616E771E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683497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2"/>
          <p:cNvSpPr>
            <a:spLocks noGrp="1"/>
          </p:cNvSpPr>
          <p:nvPr>
            <p:ph type="body" sz="half" idx="19" hasCustomPrompt="1"/>
          </p:nvPr>
        </p:nvSpPr>
        <p:spPr bwMode="ltGray">
          <a:xfrm>
            <a:off x="6172895" y="4925740"/>
            <a:ext cx="5611118" cy="1170260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E11EEBA4-9351-4C42-9CB1-BC966ADFAF0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172725" y="999540"/>
            <a:ext cx="561128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381000" y="4925740"/>
            <a:ext cx="5611118" cy="1170260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7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561128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0F79D366-784C-495D-8F64-93E8B37FC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33220B8-73BB-42A1-AE6B-0898C72176B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278F3E4F-3B9E-412C-A6C9-621D3C25AA9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20189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"/>
          <p:cNvSpPr>
            <a:spLocks noGrp="1"/>
          </p:cNvSpPr>
          <p:nvPr>
            <p:ph type="body" sz="half" idx="21" hasCustomPrompt="1"/>
          </p:nvPr>
        </p:nvSpPr>
        <p:spPr bwMode="ltGray">
          <a:xfrm>
            <a:off x="8105705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097009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half" idx="19" hasCustomPrompt="1"/>
          </p:nvPr>
        </p:nvSpPr>
        <p:spPr bwMode="ltGray">
          <a:xfrm>
            <a:off x="4239004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239004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8" name="Text Placeholder 1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389696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9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20158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45BD124-6171-43C5-8405-25101FA6FBF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994740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Bar 3">
            <a:extLst>
              <a:ext uri="{FF2B5EF4-FFF2-40B4-BE49-F238E27FC236}">
                <a16:creationId xmlns:a16="http://schemas.microsoft.com/office/drawing/2014/main" id="{42FA215D-0B81-4E67-9714-4DF602504A3A}"/>
              </a:ext>
            </a:extLst>
          </p:cNvPr>
          <p:cNvSpPr/>
          <p:nvPr userDrawn="1"/>
        </p:nvSpPr>
        <p:spPr>
          <a:xfrm>
            <a:off x="8097009" y="4258726"/>
            <a:ext cx="367920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097009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7" name="Bar 2">
            <a:extLst>
              <a:ext uri="{FF2B5EF4-FFF2-40B4-BE49-F238E27FC236}">
                <a16:creationId xmlns:a16="http://schemas.microsoft.com/office/drawing/2014/main" id="{0D8D023B-EF10-400C-BF2B-43E4924E8642}"/>
              </a:ext>
            </a:extLst>
          </p:cNvPr>
          <p:cNvSpPr/>
          <p:nvPr userDrawn="1"/>
        </p:nvSpPr>
        <p:spPr>
          <a:xfrm>
            <a:off x="4239004" y="4258726"/>
            <a:ext cx="3679200" cy="548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A3D17EC-2963-45F0-9DC4-19C039BA81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136735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239004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FF3BA045-26B3-4E52-9906-6D3BA8787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8731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Bar 1">
            <a:extLst>
              <a:ext uri="{FF2B5EF4-FFF2-40B4-BE49-F238E27FC236}">
                <a16:creationId xmlns:a16="http://schemas.microsoft.com/office/drawing/2014/main" id="{A6732A66-F432-4DBF-9D12-1CD6789335F1}"/>
              </a:ext>
            </a:extLst>
          </p:cNvPr>
          <p:cNvSpPr/>
          <p:nvPr userDrawn="1"/>
        </p:nvSpPr>
        <p:spPr>
          <a:xfrm>
            <a:off x="377894" y="4258726"/>
            <a:ext cx="3679200" cy="5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9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79447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05592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r">
            <a:extLst>
              <a:ext uri="{FF2B5EF4-FFF2-40B4-BE49-F238E27FC236}">
                <a16:creationId xmlns:a16="http://schemas.microsoft.com/office/drawing/2014/main" id="{59513FE3-337B-42EA-8F5D-B1D6CDD0F4A0}"/>
              </a:ext>
            </a:extLst>
          </p:cNvPr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05049E51-8DF9-4218-921D-C08199907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FAAB4F0-B0A9-4671-AB48-BA9B5FA97F9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3999" y="5371526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4849EE3-6EC2-479A-93E8-35E49B7D799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3999" y="4511467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4BC743F-9EA3-4934-A5D5-4DB56D605F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3999" y="3651406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0BEDE27-A8C2-4066-B18C-F2AF9D0E86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999" y="2791345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6A40CBC-5E5F-4C0D-B831-0B04ABB23E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3999" y="1931284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6C56A94C-CC87-4EFE-A931-1D7270A842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3999" y="1071223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6E8F2DF7-9AD5-47AF-92C4-F9011D8150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763A2EDB-3F77-406C-9116-E786D4D6A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05840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A3D17EC-2963-45F0-9DC4-19C039BA81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096001" y="4310712"/>
            <a:ext cx="5688012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Bar 2">
            <a:extLst>
              <a:ext uri="{FF2B5EF4-FFF2-40B4-BE49-F238E27FC236}">
                <a16:creationId xmlns:a16="http://schemas.microsoft.com/office/drawing/2014/main" id="{0D8D023B-EF10-400C-BF2B-43E4924E8642}"/>
              </a:ext>
            </a:extLst>
          </p:cNvPr>
          <p:cNvSpPr/>
          <p:nvPr userDrawn="1"/>
        </p:nvSpPr>
        <p:spPr>
          <a:xfrm>
            <a:off x="6222013" y="4258726"/>
            <a:ext cx="5562000" cy="548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BFE93BF0-E1B7-4E00-B095-E182346B5D7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222013" y="985963"/>
            <a:ext cx="5562000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FF3BA045-26B3-4E52-9906-6D3BA8787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8731" y="4310712"/>
            <a:ext cx="5661163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Bar 1">
            <a:extLst>
              <a:ext uri="{FF2B5EF4-FFF2-40B4-BE49-F238E27FC236}">
                <a16:creationId xmlns:a16="http://schemas.microsoft.com/office/drawing/2014/main" id="{A6732A66-F432-4DBF-9D12-1CD6789335F1}"/>
              </a:ext>
            </a:extLst>
          </p:cNvPr>
          <p:cNvSpPr/>
          <p:nvPr userDrawn="1"/>
        </p:nvSpPr>
        <p:spPr>
          <a:xfrm>
            <a:off x="377894" y="4258726"/>
            <a:ext cx="5562000" cy="5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1" name="Picture Placeholder 1">
            <a:extLst>
              <a:ext uri="{FF2B5EF4-FFF2-40B4-BE49-F238E27FC236}">
                <a16:creationId xmlns:a16="http://schemas.microsoft.com/office/drawing/2014/main" id="{D48EE7C4-611A-445E-A636-05C3A89474E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5562600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4183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dge-To-Ed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12192000" cy="685800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9170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ype As Art, Single L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E308CDED-96CC-443C-B3E3-675A1C4732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9" y="685800"/>
            <a:ext cx="11430001" cy="551757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0" tIns="432000" rIns="0" bIns="0" rtlCol="0" anchor="ctr" anchorCtr="0">
            <a:normAutofit/>
          </a:bodyPr>
          <a:lstStyle>
            <a:lvl1pPr algn="ctr">
              <a:lnSpc>
                <a:spcPct val="75000"/>
              </a:lnSpc>
              <a:defRPr sz="17000">
                <a:blipFill dpi="0" rotWithShape="1">
                  <a:blip r:embed="rId2"/>
                  <a:srcRect/>
                  <a:tile tx="0" ty="0" sx="100000" sy="100000" flip="xy" algn="l"/>
                </a:blipFill>
              </a:defRPr>
            </a:lvl1pPr>
          </a:lstStyle>
          <a:p>
            <a:r>
              <a:rPr lang="en-US" dirty="0"/>
              <a:t>Single line</a:t>
            </a:r>
          </a:p>
        </p:txBody>
      </p:sp>
    </p:spTree>
    <p:extLst>
      <p:ext uri="{BB962C8B-B14F-4D97-AF65-F5344CB8AC3E}">
        <p14:creationId xmlns:p14="http://schemas.microsoft.com/office/powerpoint/2010/main" val="16076779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ype As Art, Multiple Lin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E308CDED-96CC-443C-B3E3-675A1C4732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9" y="685800"/>
            <a:ext cx="11430001" cy="551757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0" tIns="432000" rIns="0" bIns="0" rtlCol="0" anchor="ctr" anchorCtr="0">
            <a:normAutofit/>
          </a:bodyPr>
          <a:lstStyle>
            <a:lvl1pPr algn="l">
              <a:lnSpc>
                <a:spcPct val="65000"/>
              </a:lnSpc>
              <a:defRPr sz="12500">
                <a:blipFill dpi="0" rotWithShape="1">
                  <a:blip r:embed="rId2"/>
                  <a:srcRect/>
                  <a:tile tx="0" ty="0" sx="100000" sy="100000" flip="xy" algn="l"/>
                </a:blipFill>
              </a:defRPr>
            </a:lvl1pPr>
          </a:lstStyle>
          <a:p>
            <a:r>
              <a:rPr lang="en-US" dirty="0"/>
              <a:t>Multiple </a:t>
            </a:r>
            <a:br>
              <a:rPr lang="en-US" dirty="0"/>
            </a:br>
            <a:r>
              <a:rPr lang="en-US" dirty="0"/>
              <a:t>lines </a:t>
            </a:r>
          </a:p>
        </p:txBody>
      </p:sp>
    </p:spTree>
    <p:extLst>
      <p:ext uri="{BB962C8B-B14F-4D97-AF65-F5344CB8AC3E}">
        <p14:creationId xmlns:p14="http://schemas.microsoft.com/office/powerpoint/2010/main" val="42395208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344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5202D382-F177-4EDD-9E63-D410F58B2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5D5BB30E-8FED-4853-AD8A-7BB93B3FF1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24814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">
            <a:extLst>
              <a:ext uri="{FF2B5EF4-FFF2-40B4-BE49-F238E27FC236}">
                <a16:creationId xmlns:a16="http://schemas.microsoft.com/office/drawing/2014/main" id="{6BDD934D-C46A-42E7-82F9-E43F9A3604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93442" y="3528820"/>
            <a:ext cx="11517557" cy="205511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Speaker contact information</a:t>
            </a:r>
          </a:p>
        </p:txBody>
      </p:sp>
      <p:sp>
        <p:nvSpPr>
          <p:cNvPr id="16" name="Bar">
            <a:extLst>
              <a:ext uri="{FF2B5EF4-FFF2-40B4-BE49-F238E27FC236}">
                <a16:creationId xmlns:a16="http://schemas.microsoft.com/office/drawing/2014/main" id="{62127D76-909D-4C18-BB52-4DDB379ACAE3}"/>
              </a:ext>
            </a:extLst>
          </p:cNvPr>
          <p:cNvSpPr/>
          <p:nvPr userDrawn="1"/>
        </p:nvSpPr>
        <p:spPr>
          <a:xfrm>
            <a:off x="381000" y="3374136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B56764AC-9C6B-4C1D-BE2B-C4E8A087CA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4749" y="521016"/>
            <a:ext cx="6195700" cy="2828660"/>
          </a:xfrm>
        </p:spPr>
        <p:txBody>
          <a:bodyPr anchor="b"/>
          <a:lstStyle>
            <a:lvl1pPr>
              <a:lnSpc>
                <a:spcPct val="85000"/>
              </a:lnSpc>
              <a:defRPr sz="4400"/>
            </a:lvl1pPr>
          </a:lstStyle>
          <a:p>
            <a:r>
              <a:rPr lang="en-US" dirty="0"/>
              <a:t>Click to add thank you message</a:t>
            </a:r>
          </a:p>
        </p:txBody>
      </p:sp>
      <p:sp>
        <p:nvSpPr>
          <p:cNvPr id="13" name="Footer Placeholder">
            <a:extLst>
              <a:ext uri="{FF2B5EF4-FFF2-40B4-BE49-F238E27FC236}">
                <a16:creationId xmlns:a16="http://schemas.microsoft.com/office/drawing/2014/main" id="{B08835D9-51EC-4CAD-A07F-93C2FF416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4720" y="6129337"/>
            <a:ext cx="7481160" cy="411581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lvl1pPr algn="r">
              <a:lnSpc>
                <a:spcPct val="90000"/>
              </a:lnSpc>
              <a:defRPr sz="1200" cap="all" baseline="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7456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4400" y="48315"/>
            <a:ext cx="3103200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 dirty="0"/>
              <a:t>This is the </a:t>
            </a:r>
            <a:r>
              <a:rPr lang="en-US" noProof="0" dirty="0" err="1"/>
              <a:t>SlideProof</a:t>
            </a:r>
            <a:r>
              <a:rPr lang="en-US" noProof="0" dirty="0"/>
              <a:t> Agenda Layout</a:t>
            </a:r>
          </a:p>
          <a:p>
            <a:pPr lvl="0"/>
            <a:r>
              <a:rPr lang="en-US" noProof="0" dirty="0"/>
              <a:t>http://www.veodin.com/slideproof/manual/agenda/</a:t>
            </a:r>
          </a:p>
          <a:p>
            <a:pPr lvl="0"/>
            <a:r>
              <a:rPr lang="en-US" noProof="0" dirty="0"/>
              <a:t>Use the Selection Pane (Alt+F10) to make the hidden shapes of the Agenda visible. Make sure you group them again after editing and rename them with </a:t>
            </a:r>
            <a:r>
              <a:rPr lang="en-US" noProof="0" dirty="0" err="1"/>
              <a:t>SlideProof</a:t>
            </a:r>
            <a:r>
              <a:rPr lang="en-US" noProof="0" dirty="0"/>
              <a:t> &gt; Agenda &gt; Rename Agenda Groups</a:t>
            </a:r>
          </a:p>
          <a:p>
            <a:pPr lvl="0"/>
            <a:r>
              <a:rPr lang="en-US" noProof="0" dirty="0"/>
              <a:t>Expected group names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Section - Mandatory</a:t>
            </a:r>
          </a:p>
          <a:p>
            <a:pPr lvl="1"/>
            <a:r>
              <a:rPr lang="en-US" noProof="0" dirty="0"/>
              <a:t>SP Agenda Section Highlight - Highlight the current section</a:t>
            </a:r>
          </a:p>
          <a:p>
            <a:pPr lvl="1"/>
            <a:r>
              <a:rPr lang="en-US" noProof="0" dirty="0"/>
              <a:t>SP Agenda Subsection - Mandatory if showing subsections</a:t>
            </a:r>
          </a:p>
          <a:p>
            <a:pPr lvl="1"/>
            <a:r>
              <a:rPr lang="en-US" noProof="0" dirty="0"/>
              <a:t>SP Agenda Subsection Highlight - Highlight the current subsection</a:t>
            </a:r>
          </a:p>
          <a:p>
            <a:pPr lvl="0"/>
            <a:r>
              <a:rPr lang="en-US" noProof="0" dirty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 dirty="0"/>
              <a:t>Valid text placeholders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Section number:</a:t>
            </a:r>
          </a:p>
          <a:p>
            <a:pPr lvl="1"/>
            <a:r>
              <a:rPr lang="en-US" noProof="0" dirty="0"/>
              <a:t>&lt;N&gt; for Arabic number 1, 2, 3</a:t>
            </a:r>
          </a:p>
          <a:p>
            <a:pPr lvl="1"/>
            <a:r>
              <a:rPr lang="en-US" noProof="0" dirty="0"/>
              <a:t>&lt;R&gt; for Roman numeral I, II, III</a:t>
            </a:r>
          </a:p>
          <a:p>
            <a:pPr lvl="1"/>
            <a:r>
              <a:rPr lang="en-US" noProof="0" dirty="0"/>
              <a:t>&lt;RL&gt; for lower-case Roman numeral </a:t>
            </a:r>
            <a:r>
              <a:rPr lang="en-US" noProof="0" dirty="0" err="1"/>
              <a:t>i</a:t>
            </a:r>
            <a:r>
              <a:rPr lang="en-US" noProof="0" dirty="0"/>
              <a:t>, ii, iii</a:t>
            </a:r>
          </a:p>
          <a:p>
            <a:pPr lvl="1"/>
            <a:r>
              <a:rPr lang="en-US" noProof="0" dirty="0"/>
              <a:t>&lt;A&gt; for alphabetic character A, B, C</a:t>
            </a:r>
          </a:p>
          <a:p>
            <a:pPr lvl="1"/>
            <a:r>
              <a:rPr lang="en-US" noProof="0" dirty="0"/>
              <a:t>&lt;AL&gt; for lower-case Alphabetic character</a:t>
            </a:r>
          </a:p>
          <a:p>
            <a:pPr lvl="1"/>
            <a:r>
              <a:rPr lang="en-US" noProof="0" dirty="0"/>
              <a:t>&lt;TEXT&gt;</a:t>
            </a:r>
          </a:p>
          <a:p>
            <a:pPr lvl="1"/>
            <a:r>
              <a:rPr lang="en-US" noProof="0" dirty="0"/>
              <a:t>&lt;RESPONSIBLE&gt;</a:t>
            </a:r>
          </a:p>
          <a:p>
            <a:pPr lvl="1"/>
            <a:r>
              <a:rPr lang="en-US" noProof="0" dirty="0"/>
              <a:t>&lt;TIMESLOT&gt;</a:t>
            </a:r>
          </a:p>
          <a:p>
            <a:pPr lvl="1"/>
            <a:r>
              <a:rPr lang="en-US" noProof="0" dirty="0"/>
              <a:t>&lt;DURATION&gt; for duration</a:t>
            </a:r>
          </a:p>
          <a:p>
            <a:pPr lvl="1"/>
            <a:r>
              <a:rPr lang="en-US" noProof="0" dirty="0"/>
              <a:t>&lt;P&gt; for page number</a:t>
            </a:r>
          </a:p>
          <a:p>
            <a:pPr lvl="0"/>
            <a:r>
              <a:rPr lang="en-US" noProof="0" dirty="0"/>
              <a:t>If you want the agenda to be vertically centered on each Agenda slide, rename this layout to: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385100" y="2085631"/>
            <a:ext cx="8657275" cy="369332"/>
            <a:chOff x="1797664" y="2085631"/>
            <a:chExt cx="8657274" cy="369332"/>
          </a:xfrm>
        </p:grpSpPr>
        <p:sp>
          <p:nvSpPr>
            <p:cNvPr id="20" name="Textbox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21" name="Textbox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22" name="Textbox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24" name="Textbox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28" name="Textbox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29" name="Textbox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385100" y="2616963"/>
            <a:ext cx="8657274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33" name="Textbox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34" name="Textbox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35" name="Textbox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36" name="Textbox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37" name="Textbox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853239" y="3148295"/>
            <a:ext cx="8189135" cy="369332"/>
            <a:chOff x="2265804" y="3155687"/>
            <a:chExt cx="8189134" cy="369332"/>
          </a:xfrm>
        </p:grpSpPr>
        <p:sp>
          <p:nvSpPr>
            <p:cNvPr id="39" name="Textbox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40" name="Textbox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41" name="Textbox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42" name="Textbox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43" name="Textbox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44" name="Textbox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853240" y="3679627"/>
            <a:ext cx="8189134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47" name="Textbox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48" name="Textbox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49" name="Textbox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50" name="Textbox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51" name="Textbox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sp>
        <p:nvSpPr>
          <p:cNvPr id="2" name="Title">
            <a:extLst>
              <a:ext uri="{FF2B5EF4-FFF2-40B4-BE49-F238E27FC236}">
                <a16:creationId xmlns:a16="http://schemas.microsoft.com/office/drawing/2014/main" id="{AD3FC5EF-E69D-4618-8443-A903DF0604E7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8" name="Bar">
            <a:extLst>
              <a:ext uri="{FF2B5EF4-FFF2-40B4-BE49-F238E27FC236}">
                <a16:creationId xmlns:a16="http://schemas.microsoft.com/office/drawing/2014/main" id="{138C5D1F-7025-4361-82C0-442529977361}"/>
              </a:ext>
            </a:extLst>
          </p:cNvPr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299548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381000" y="4096092"/>
            <a:ext cx="10080000" cy="369332"/>
            <a:chOff x="1797664" y="2085631"/>
            <a:chExt cx="5940745" cy="369332"/>
          </a:xfrm>
        </p:grpSpPr>
        <p:sp>
          <p:nvSpPr>
            <p:cNvPr id="72" name="Textbox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dirty="0">
                  <a:solidFill>
                    <a:schemeClr val="bg1"/>
                  </a:solidFill>
                </a:rPr>
                <a:t>&lt;P&gt;</a:t>
              </a:r>
            </a:p>
          </p:txBody>
        </p:sp>
        <p:sp>
          <p:nvSpPr>
            <p:cNvPr id="75" name="Textbox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chemeClr val="bg1"/>
                  </a:solidFill>
                </a:rPr>
                <a:t>&lt;TIMESLOT&gt;</a:t>
              </a:r>
            </a:p>
          </p:txBody>
        </p:sp>
        <p:sp>
          <p:nvSpPr>
            <p:cNvPr id="76" name="Textbox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chemeClr val="bg1"/>
                  </a:solidFill>
                </a:rPr>
                <a:t>&lt;RESPONSIBLE&gt;</a:t>
              </a:r>
            </a:p>
          </p:txBody>
        </p:sp>
        <p:sp>
          <p:nvSpPr>
            <p:cNvPr id="77" name="Textbox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chemeClr val="bg1"/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4400" y="48315"/>
            <a:ext cx="3103200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 dirty="0"/>
              <a:t>This is the </a:t>
            </a:r>
            <a:r>
              <a:rPr lang="en-US" noProof="0" dirty="0" err="1"/>
              <a:t>SlideProof</a:t>
            </a:r>
            <a:r>
              <a:rPr lang="en-US" noProof="0" dirty="0"/>
              <a:t> Agenda Layout</a:t>
            </a:r>
          </a:p>
          <a:p>
            <a:pPr lvl="0"/>
            <a:r>
              <a:rPr lang="en-US" noProof="0" dirty="0"/>
              <a:t>http://www.veodin.com/slideproof/manual/agenda/</a:t>
            </a:r>
          </a:p>
          <a:p>
            <a:pPr lvl="0"/>
            <a:r>
              <a:rPr lang="en-US" noProof="0" dirty="0"/>
              <a:t>Use the Selection Pane (Alt+F10) to make the hidden shapes of the Agenda visible. Make sure you group them again after editing and rename them with </a:t>
            </a:r>
            <a:r>
              <a:rPr lang="en-US" noProof="0" dirty="0" err="1"/>
              <a:t>SlideProof</a:t>
            </a:r>
            <a:r>
              <a:rPr lang="en-US" noProof="0" dirty="0"/>
              <a:t> &gt; Agenda &gt; Rename Agenda Groups</a:t>
            </a:r>
          </a:p>
          <a:p>
            <a:pPr lvl="0"/>
            <a:r>
              <a:rPr lang="en-US" noProof="0" dirty="0"/>
              <a:t>Expected group names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Section - Mandatory</a:t>
            </a:r>
          </a:p>
          <a:p>
            <a:pPr lvl="1"/>
            <a:r>
              <a:rPr lang="en-US" noProof="0" dirty="0"/>
              <a:t>SP Agenda Section Highlight - Highlight the current section</a:t>
            </a:r>
          </a:p>
          <a:p>
            <a:pPr lvl="1"/>
            <a:r>
              <a:rPr lang="en-US" noProof="0" dirty="0"/>
              <a:t>SP Agenda Subsection - Mandatory if showing subsections</a:t>
            </a:r>
          </a:p>
          <a:p>
            <a:pPr lvl="1"/>
            <a:r>
              <a:rPr lang="en-US" noProof="0" dirty="0"/>
              <a:t>SP Agenda Subsection Highlight - Highlight the current subsection</a:t>
            </a:r>
          </a:p>
          <a:p>
            <a:pPr lvl="0"/>
            <a:r>
              <a:rPr lang="en-US" noProof="0" dirty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 dirty="0"/>
              <a:t>Valid text placeholders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Section number:</a:t>
            </a:r>
          </a:p>
          <a:p>
            <a:pPr lvl="1"/>
            <a:r>
              <a:rPr lang="en-US" noProof="0" dirty="0"/>
              <a:t>&lt;N&gt; for Arabic number 1, 2, 3</a:t>
            </a:r>
          </a:p>
          <a:p>
            <a:pPr lvl="1"/>
            <a:r>
              <a:rPr lang="en-US" noProof="0" dirty="0"/>
              <a:t>&lt;R&gt; for Roman numeral I, II, III</a:t>
            </a:r>
          </a:p>
          <a:p>
            <a:pPr lvl="1"/>
            <a:r>
              <a:rPr lang="en-US" noProof="0" dirty="0"/>
              <a:t>&lt;RL&gt; for lower-case Roman numeral </a:t>
            </a:r>
            <a:r>
              <a:rPr lang="en-US" noProof="0" dirty="0" err="1"/>
              <a:t>i</a:t>
            </a:r>
            <a:r>
              <a:rPr lang="en-US" noProof="0" dirty="0"/>
              <a:t>, ii, iii</a:t>
            </a:r>
          </a:p>
          <a:p>
            <a:pPr lvl="1"/>
            <a:r>
              <a:rPr lang="en-US" noProof="0" dirty="0"/>
              <a:t>&lt;A&gt; for alphabetic character A, B, C</a:t>
            </a:r>
          </a:p>
          <a:p>
            <a:pPr lvl="1"/>
            <a:r>
              <a:rPr lang="en-US" noProof="0" dirty="0"/>
              <a:t>&lt;AL&gt; for lower-case Alphabetic character</a:t>
            </a:r>
          </a:p>
          <a:p>
            <a:pPr lvl="1"/>
            <a:r>
              <a:rPr lang="en-US" noProof="0" dirty="0"/>
              <a:t>&lt;TEXT&gt;</a:t>
            </a:r>
          </a:p>
          <a:p>
            <a:pPr lvl="1"/>
            <a:r>
              <a:rPr lang="en-US" noProof="0" dirty="0"/>
              <a:t>&lt;RESPONSIBLE&gt;</a:t>
            </a:r>
          </a:p>
          <a:p>
            <a:pPr lvl="1"/>
            <a:r>
              <a:rPr lang="en-US" noProof="0" dirty="0"/>
              <a:t>&lt;TIMESLOT&gt;</a:t>
            </a:r>
          </a:p>
          <a:p>
            <a:pPr lvl="1"/>
            <a:r>
              <a:rPr lang="en-US" noProof="0" dirty="0"/>
              <a:t>&lt;DURATION&gt; for duration</a:t>
            </a:r>
          </a:p>
          <a:p>
            <a:pPr lvl="1"/>
            <a:r>
              <a:rPr lang="en-US" noProof="0" dirty="0"/>
              <a:t>&lt;P&gt; for page number</a:t>
            </a:r>
          </a:p>
          <a:p>
            <a:pPr lvl="0"/>
            <a:r>
              <a:rPr lang="en-US" noProof="0" dirty="0"/>
              <a:t>If you want the agenda to be vertically centered on each Agenda slide, rename this layout to: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381000" y="4096092"/>
            <a:ext cx="10080000" cy="369332"/>
            <a:chOff x="1797664" y="2085631"/>
            <a:chExt cx="5940745" cy="369332"/>
          </a:xfrm>
        </p:grpSpPr>
        <p:sp>
          <p:nvSpPr>
            <p:cNvPr id="79" name="Textbox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 dirty="0">
                  <a:solidFill>
                    <a:schemeClr val="bg1"/>
                  </a:solidFill>
                </a:rPr>
                <a:t>&lt;P&gt;</a:t>
              </a:r>
            </a:p>
          </p:txBody>
        </p:sp>
        <p:sp>
          <p:nvSpPr>
            <p:cNvPr id="82" name="Textbox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chemeClr val="bg1"/>
                  </a:solidFill>
                </a:rPr>
                <a:t>&lt;TIMESLOT&gt;</a:t>
              </a:r>
            </a:p>
          </p:txBody>
        </p:sp>
        <p:sp>
          <p:nvSpPr>
            <p:cNvPr id="83" name="Textbox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chemeClr val="bg1"/>
                  </a:solidFill>
                </a:rPr>
                <a:t>&lt;RESPONSIBLE&gt;</a:t>
              </a:r>
            </a:p>
          </p:txBody>
        </p:sp>
        <p:sp>
          <p:nvSpPr>
            <p:cNvPr id="84" name="Textbox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chemeClr val="bg1"/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42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5837C125-1DBF-4F22-925B-D8481E8BC23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</p:spPr>
        <p:txBody>
          <a:bodyPr rIns="1828800" bIns="90000" anchor="ctr"/>
          <a:lstStyle>
            <a:lvl1pPr marL="0" indent="0" algn="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D8D4E77-E0A3-4D09-ACAE-F1308CF36B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839" y="2743510"/>
            <a:ext cx="5923811" cy="1485280"/>
          </a:xfrm>
        </p:spPr>
        <p:txBody>
          <a:bodyPr lIns="91440" tIns="91440" rIns="91440" bIns="91440" anchor="t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  <a:br>
              <a:rPr lang="en-US" dirty="0"/>
            </a:br>
            <a:r>
              <a:rPr lang="en-US" dirty="0"/>
              <a:t>or big idea statement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09E328-E168-4AEC-AD9B-18A4ACAAA4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456EB42-66C6-4FC9-8A72-F78974DE848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37847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Edge to Edge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>
            <a:extLst>
              <a:ext uri="{FF2B5EF4-FFF2-40B4-BE49-F238E27FC236}">
                <a16:creationId xmlns:a16="http://schemas.microsoft.com/office/drawing/2014/main" id="{3B62DF6E-A83A-4117-A2ED-B4864BA8330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Ins="90000" bIns="360000"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Picture placeholder</a:t>
            </a: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1414463" y="685801"/>
            <a:ext cx="9363075" cy="5480050"/>
          </a:xfrm>
        </p:spPr>
        <p:txBody>
          <a:bodyPr lIns="91440" tIns="91440" rIns="91440" bIns="91440" anchor="ctr" anchorCtr="0"/>
          <a:lstStyle>
            <a:lvl1pPr algn="ctr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192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>
            <a:extLst>
              <a:ext uri="{FF2B5EF4-FFF2-40B4-BE49-F238E27FC236}">
                <a16:creationId xmlns:a16="http://schemas.microsoft.com/office/drawing/2014/main" id="{3B62DF6E-A83A-4117-A2ED-B4864BA8330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504950"/>
            <a:ext cx="12192000" cy="3295651"/>
          </a:xfrm>
          <a:solidFill>
            <a:schemeClr val="tx1"/>
          </a:solidFill>
        </p:spPr>
        <p:txBody>
          <a:bodyPr rIns="1828800" bIns="90000" anchor="ctr"/>
          <a:lstStyle>
            <a:lvl1pPr marL="0" indent="0" algn="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Picture placeholder</a:t>
            </a:r>
          </a:p>
        </p:txBody>
      </p:sp>
      <p:sp>
        <p:nvSpPr>
          <p:cNvPr id="11" name="Subtitle"/>
          <p:cNvSpPr>
            <a:spLocks noGrp="1"/>
          </p:cNvSpPr>
          <p:nvPr>
            <p:ph type="body" sz="quarter" idx="14"/>
          </p:nvPr>
        </p:nvSpPr>
        <p:spPr>
          <a:xfrm>
            <a:off x="292100" y="3258636"/>
            <a:ext cx="8228011" cy="53340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292101" y="2686713"/>
            <a:ext cx="8522208" cy="499365"/>
          </a:xfrm>
        </p:spPr>
        <p:txBody>
          <a:bodyPr lIns="91440" tIns="91440" rIns="91440" bIns="91440" anchor="b" anchorCtr="0"/>
          <a:lstStyle>
            <a:lvl1pPr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C8CDE3DB-5BD1-43F6-94A6-D47A00235D7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EEEF92A3-A948-430A-BA72-93EBB9877D7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07029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"/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6" name="Title"/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B699D1C6-DBB0-43D0-BC06-19A6E62C19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CAA7B61-F2C7-43C9-A11F-B48C4ED2EB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78951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">
            <a:extLst>
              <a:ext uri="{FF2B5EF4-FFF2-40B4-BE49-F238E27FC236}">
                <a16:creationId xmlns:a16="http://schemas.microsoft.com/office/drawing/2014/main" id="{B6844C8B-60DD-4EDB-AF8B-41A6695EFC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2CE5726B-4E9B-428F-B8BF-52038F1B0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0B94C82C-D24B-4532-B992-AD884CD16A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6B49B78C-62D9-4CBC-82AE-117CC49AA73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71715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">
            <a:extLst>
              <a:ext uri="{FF2B5EF4-FFF2-40B4-BE49-F238E27FC236}">
                <a16:creationId xmlns:a16="http://schemas.microsoft.com/office/drawing/2014/main" id="{F759ED98-483C-42F4-AA52-F2F638877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2856" y="6301811"/>
            <a:ext cx="6843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205699" indent="-205699" algn="l">
              <a:lnSpc>
                <a:spcPct val="90000"/>
              </a:lnSpc>
              <a:buSzPct val="120000"/>
              <a:buFontTx/>
              <a:buBlip>
                <a:blip r:embed="rId50"/>
              </a:buBlip>
              <a:defRPr sz="2000" kern="1200" cap="all" normalizeH="0" baseline="10000">
                <a:solidFill>
                  <a:schemeClr val="bg2"/>
                </a:solidFill>
                <a:latin typeface="+mn-lt"/>
              </a:defRPr>
            </a:lvl1pPr>
          </a:lstStyle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58400D4D-D383-483A-A797-47C73BC11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21696" y="6129337"/>
            <a:ext cx="7481160" cy="411581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lvl1pPr algn="r">
              <a:lnSpc>
                <a:spcPct val="90000"/>
              </a:lnSpc>
              <a:defRPr sz="1200" cap="all" baseline="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CONFIDENTIAL | AUTHORIZED </a:t>
            </a:r>
          </a:p>
        </p:txBody>
      </p:sp>
      <p:sp>
        <p:nvSpPr>
          <p:cNvPr id="17" name="Element">
            <a:extLst>
              <a:ext uri="{FF2B5EF4-FFF2-40B4-BE49-F238E27FC236}">
                <a16:creationId xmlns:a16="http://schemas.microsoft.com/office/drawing/2014/main" id="{C38F67B8-84E4-471A-83C2-5829945DB925}"/>
              </a:ext>
            </a:extLst>
          </p:cNvPr>
          <p:cNvSpPr>
            <a:spLocks noChangeAspect="1"/>
          </p:cNvSpPr>
          <p:nvPr/>
        </p:nvSpPr>
        <p:spPr>
          <a:xfrm>
            <a:off x="381000" y="6246577"/>
            <a:ext cx="951511" cy="272927"/>
          </a:xfrm>
          <a:custGeom>
            <a:avLst/>
            <a:gdLst>
              <a:gd name="connsiteX0" fmla="*/ 0 w 951511"/>
              <a:gd name="connsiteY0" fmla="*/ 0 h 272927"/>
              <a:gd name="connsiteX1" fmla="*/ 0 w 951511"/>
              <a:gd name="connsiteY1" fmla="*/ 272927 h 272927"/>
              <a:gd name="connsiteX2" fmla="*/ 0 w 951511"/>
              <a:gd name="connsiteY2" fmla="*/ 272927 h 272927"/>
              <a:gd name="connsiteX3" fmla="*/ 951511 w 951511"/>
              <a:gd name="connsiteY3" fmla="*/ 272927 h 272927"/>
              <a:gd name="connsiteX4" fmla="*/ 951511 w 951511"/>
              <a:gd name="connsiteY4" fmla="*/ 0 h 272927"/>
              <a:gd name="connsiteX5" fmla="*/ 0 w 951511"/>
              <a:gd name="connsiteY5" fmla="*/ 0 h 272927"/>
              <a:gd name="connsiteX6" fmla="*/ 891783 w 951511"/>
              <a:gd name="connsiteY6" fmla="*/ 214028 h 272927"/>
              <a:gd name="connsiteX7" fmla="*/ 59729 w 951511"/>
              <a:gd name="connsiteY7" fmla="*/ 214028 h 272927"/>
              <a:gd name="connsiteX8" fmla="*/ 59729 w 951511"/>
              <a:gd name="connsiteY8" fmla="*/ 59729 h 272927"/>
              <a:gd name="connsiteX9" fmla="*/ 892612 w 951511"/>
              <a:gd name="connsiteY9" fmla="*/ 59729 h 272927"/>
              <a:gd name="connsiteX10" fmla="*/ 892612 w 951511"/>
              <a:gd name="connsiteY10" fmla="*/ 214028 h 27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1511" h="272927">
                <a:moveTo>
                  <a:pt x="0" y="0"/>
                </a:moveTo>
                <a:lnTo>
                  <a:pt x="0" y="272927"/>
                </a:lnTo>
                <a:lnTo>
                  <a:pt x="0" y="272927"/>
                </a:lnTo>
                <a:lnTo>
                  <a:pt x="951511" y="272927"/>
                </a:lnTo>
                <a:lnTo>
                  <a:pt x="951511" y="0"/>
                </a:lnTo>
                <a:lnTo>
                  <a:pt x="0" y="0"/>
                </a:lnTo>
                <a:close/>
                <a:moveTo>
                  <a:pt x="891783" y="214028"/>
                </a:moveTo>
                <a:lnTo>
                  <a:pt x="59729" y="214028"/>
                </a:lnTo>
                <a:lnTo>
                  <a:pt x="59729" y="59729"/>
                </a:lnTo>
                <a:lnTo>
                  <a:pt x="892612" y="59729"/>
                </a:lnTo>
                <a:lnTo>
                  <a:pt x="892612" y="214028"/>
                </a:lnTo>
                <a:close/>
              </a:path>
            </a:pathLst>
          </a:custGeom>
          <a:solidFill>
            <a:srgbClr val="01A982"/>
          </a:solidFill>
          <a:ln w="82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285909" y="998682"/>
            <a:ext cx="11498104" cy="4571999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 anchor="ctr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8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96" r:id="rId2"/>
    <p:sldLayoutId id="2147483695" r:id="rId3"/>
    <p:sldLayoutId id="2147483702" r:id="rId4"/>
    <p:sldLayoutId id="2147483701" r:id="rId5"/>
    <p:sldLayoutId id="2147483705" r:id="rId6"/>
    <p:sldLayoutId id="2147483661" r:id="rId7"/>
    <p:sldLayoutId id="2147483662" r:id="rId8"/>
    <p:sldLayoutId id="2147483663" r:id="rId9"/>
    <p:sldLayoutId id="2147483685" r:id="rId10"/>
    <p:sldLayoutId id="2147483686" r:id="rId11"/>
    <p:sldLayoutId id="2147483666" r:id="rId12"/>
    <p:sldLayoutId id="2147483756" r:id="rId13"/>
    <p:sldLayoutId id="2147483668" r:id="rId14"/>
    <p:sldLayoutId id="2147483669" r:id="rId15"/>
    <p:sldLayoutId id="2147483652" r:id="rId16"/>
    <p:sldLayoutId id="2147483698" r:id="rId17"/>
    <p:sldLayoutId id="2147483755" r:id="rId18"/>
    <p:sldLayoutId id="2147483670" r:id="rId19"/>
    <p:sldLayoutId id="2147483671" r:id="rId20"/>
    <p:sldLayoutId id="2147483699" r:id="rId21"/>
    <p:sldLayoutId id="2147483672" r:id="rId22"/>
    <p:sldLayoutId id="2147483673" r:id="rId23"/>
    <p:sldLayoutId id="2147483654" r:id="rId24"/>
    <p:sldLayoutId id="2147483679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56" r:id="rId33"/>
    <p:sldLayoutId id="2147483657" r:id="rId34"/>
    <p:sldLayoutId id="2147483758" r:id="rId35"/>
    <p:sldLayoutId id="2147483697" r:id="rId36"/>
    <p:sldLayoutId id="2147483676" r:id="rId37"/>
    <p:sldLayoutId id="2147483677" r:id="rId38"/>
    <p:sldLayoutId id="2147483706" r:id="rId39"/>
    <p:sldLayoutId id="2147483707" r:id="rId40"/>
    <p:sldLayoutId id="2147483704" r:id="rId41"/>
    <p:sldLayoutId id="2147483752" r:id="rId42"/>
    <p:sldLayoutId id="2147483753" r:id="rId43"/>
    <p:sldLayoutId id="2147483703" r:id="rId44"/>
    <p:sldLayoutId id="2147483757" r:id="rId45"/>
    <p:sldLayoutId id="2147483700" r:id="rId46"/>
    <p:sldLayoutId id="2147483759" r:id="rId47"/>
    <p:sldLayoutId id="2147483760" r:id="rId4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400"/>
        </a:spcBef>
        <a:buClrTx/>
        <a:buSzPct val="90000"/>
        <a:buFont typeface="" panose="020B0303030202060203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6868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5156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17" userDrawn="1">
          <p15:clr>
            <a:srgbClr val="F26B43"/>
          </p15:clr>
        </p15:guide>
        <p15:guide id="3" pos="240" userDrawn="1">
          <p15:clr>
            <a:srgbClr val="F26B43"/>
          </p15:clr>
        </p15:guide>
        <p15:guide id="4" pos="7423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3884" userDrawn="1">
          <p15:clr>
            <a:srgbClr val="F26B43"/>
          </p15:clr>
        </p15:guide>
        <p15:guide id="7" orient="horz" pos="1440" userDrawn="1">
          <p15:clr>
            <a:srgbClr val="F26B43"/>
          </p15:clr>
        </p15:guide>
        <p15:guide id="8" orient="horz" pos="2880" userDrawn="1">
          <p15:clr>
            <a:srgbClr val="F26B43"/>
          </p15:clr>
        </p15:guide>
        <p15:guide id="9" pos="2568" userDrawn="1">
          <p15:clr>
            <a:srgbClr val="F26B43"/>
          </p15:clr>
        </p15:guide>
        <p15:guide id="10" pos="5112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0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D650731-F75D-4A00-8A26-A472193D3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747" y="3335283"/>
            <a:ext cx="11423555" cy="438913"/>
          </a:xfrm>
        </p:spPr>
        <p:txBody>
          <a:bodyPr/>
          <a:lstStyle/>
          <a:p>
            <a:r>
              <a:rPr lang="en-US" dirty="0"/>
              <a:t>MACHINE LEARNING FUNDAMENTALS</a:t>
            </a:r>
          </a:p>
        </p:txBody>
      </p:sp>
      <p:sp>
        <p:nvSpPr>
          <p:cNvPr id="11" name="Footer Placeholder">
            <a:extLst>
              <a:ext uri="{FF2B5EF4-FFF2-40B4-BE49-F238E27FC236}">
                <a16:creationId xmlns:a16="http://schemas.microsoft.com/office/drawing/2014/main" id="{858929A1-E479-4363-A36E-66B1064CC2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339584-CBED-42FD-A11B-728CF1EC44F3}"/>
              </a:ext>
            </a:extLst>
          </p:cNvPr>
          <p:cNvSpPr txBox="1"/>
          <p:nvPr/>
        </p:nvSpPr>
        <p:spPr>
          <a:xfrm>
            <a:off x="290747" y="2340191"/>
            <a:ext cx="6094324" cy="584775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</a:rPr>
              <a:t>MODULE 3: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3F21846-49F1-4440-80B4-F4B18BDFF2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96F2DE-2A49-4A8E-8948-372880E63D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45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701EDF3-4166-476F-BBFD-2F044360D73C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F9A170-A0AF-4611-805C-BABA6E74FD8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10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3CED59-167E-4FC7-B1BE-ABA589CD6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43" y="1569336"/>
            <a:ext cx="11404800" cy="5097600"/>
          </a:xfrm>
        </p:spPr>
        <p:txBody>
          <a:bodyPr>
            <a:normAutofit/>
          </a:bodyPr>
          <a:lstStyle/>
          <a:p>
            <a:r>
              <a:rPr lang="en-US" sz="2400" dirty="0"/>
              <a:t>Prediction of a continuous variable based on features.</a:t>
            </a:r>
          </a:p>
          <a:p>
            <a:endParaRPr lang="en-US" sz="2400" dirty="0"/>
          </a:p>
          <a:p>
            <a:r>
              <a:rPr lang="en-US" sz="2400" dirty="0"/>
              <a:t>Regression models analyze the relationship between dependent and independent variables. </a:t>
            </a:r>
          </a:p>
          <a:p>
            <a:endParaRPr lang="en-US" sz="2400" dirty="0"/>
          </a:p>
          <a:p>
            <a:r>
              <a:rPr lang="en-US" sz="2400" dirty="0"/>
              <a:t>Regression algorithms usually determine the possible curve fitting between variables.</a:t>
            </a:r>
          </a:p>
          <a:p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Predict the fuel efficiency based on the vehicle condition indicating a man's age based on his features, predicting the time required for a taxi trip, etc. are examples for regression analysis.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7734333-27BA-4E5D-9A7E-E8489F10B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ALGORITHMS </a:t>
            </a:r>
          </a:p>
        </p:txBody>
      </p:sp>
    </p:spTree>
    <p:extLst>
      <p:ext uri="{BB962C8B-B14F-4D97-AF65-F5344CB8AC3E}">
        <p14:creationId xmlns:p14="http://schemas.microsoft.com/office/powerpoint/2010/main" val="309571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1A44C6-93A8-4990-B8FC-1C9421C08A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Linear Regression 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3ECFB2-4906-4FA6-B59F-8C4ED8C28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How regression ALGORITHMS WORKS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255241-52F0-4DBE-A12B-54BD9CBDD58C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D6E614-123E-4D05-B4B1-93EFEFB528F0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4D07A5F-2BCD-46F6-91FA-141ED9781E03}"/>
              </a:ext>
            </a:extLst>
          </p:cNvPr>
          <p:cNvPicPr>
            <a:picLocks noGrp="1" noChangeAspect="1"/>
          </p:cNvPicPr>
          <p:nvPr>
            <p:ph sz="quarter" idx="2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51" y="2072408"/>
            <a:ext cx="6236356" cy="4157570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6F6C05E4-2B4F-455D-A778-40B9C18AAED4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72408"/>
            <a:ext cx="6236356" cy="415757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54C70B-C364-46AB-AC25-EEF4C48E8BC2}"/>
              </a:ext>
            </a:extLst>
          </p:cNvPr>
          <p:cNvSpPr txBox="1"/>
          <p:nvPr/>
        </p:nvSpPr>
        <p:spPr>
          <a:xfrm>
            <a:off x="416451" y="1561413"/>
            <a:ext cx="9539615" cy="461665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linear regression algorithm is a process of fitting the data to a line. </a:t>
            </a:r>
          </a:p>
        </p:txBody>
      </p:sp>
    </p:spTree>
    <p:extLst>
      <p:ext uri="{BB962C8B-B14F-4D97-AF65-F5344CB8AC3E}">
        <p14:creationId xmlns:p14="http://schemas.microsoft.com/office/powerpoint/2010/main" val="150670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E3981EC-DB9B-46EF-AE8A-671431A20235}"/>
              </a:ext>
            </a:extLst>
          </p:cNvPr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A general equation for linear regression is,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Consider a scenario of insurance premium prediction the equation will be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The first step is to choose a metric that tells us how well our model is performing, Mean Square Error (MSE) or Root Mean Square Error (RMSE) can be used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06C03E-5901-4E0C-BFEB-76914A8E82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5E64947-1205-490A-A5A5-05F83592D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60350-83B1-4B57-9EE2-875FE0F78565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91054F6-C3B3-486D-84CD-F0C0DE35C21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31DABB0-1989-411D-AD6C-219EAA3DC971}"/>
                  </a:ext>
                </a:extLst>
              </p:cNvPr>
              <p:cNvSpPr txBox="1"/>
              <p:nvPr/>
            </p:nvSpPr>
            <p:spPr>
              <a:xfrm>
                <a:off x="2494503" y="2499276"/>
                <a:ext cx="6094324" cy="369332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+… 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31DABB0-1989-411D-AD6C-219EAA3DC9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4503" y="2499276"/>
                <a:ext cx="6094324" cy="369332"/>
              </a:xfrm>
              <a:prstGeom prst="rect">
                <a:avLst/>
              </a:prstGeom>
              <a:blipFill>
                <a:blip r:embed="rId2"/>
                <a:stretch>
                  <a:fillRect t="-3279" b="-8197"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0557F79-4F2B-44A8-802E-4A2C4E74EFC2}"/>
                  </a:ext>
                </a:extLst>
              </p:cNvPr>
              <p:cNvSpPr txBox="1"/>
              <p:nvPr/>
            </p:nvSpPr>
            <p:spPr>
              <a:xfrm>
                <a:off x="2816051" y="4118019"/>
                <a:ext cx="6094324" cy="369332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𝑃𝑟𝑒𝑚𝑖𝑢𝑚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∗ </m:t>
                      </m:r>
                      <m:r>
                        <m:rPr>
                          <m:sty m:val="p"/>
                        </m:rPr>
                        <a:rPr lang="en-US" i="0">
                          <a:latin typeface="Cambria Math" panose="02040503050406030204" pitchFamily="18" charset="0"/>
                        </a:rPr>
                        <m:t>age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i="0">
                          <a:latin typeface="Cambria Math" panose="02040503050406030204" pitchFamily="18" charset="0"/>
                        </a:rPr>
                        <m:t>weight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0557F79-4F2B-44A8-802E-4A2C4E74EF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6051" y="4118019"/>
                <a:ext cx="6094324" cy="369332"/>
              </a:xfrm>
              <a:prstGeom prst="rect">
                <a:avLst/>
              </a:prstGeom>
              <a:blipFill>
                <a:blip r:embed="rId3"/>
                <a:stretch>
                  <a:fillRect b="-16667"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5080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8E3981EC-DB9B-46EF-AE8A-671431A20235}"/>
                  </a:ext>
                </a:extLst>
              </p:cNvPr>
              <p:cNvSpPr>
                <a:spLocks noGrp="1"/>
              </p:cNvSpPr>
              <p:nvPr>
                <p:ph sz="quarter" idx="18"/>
              </p:nvPr>
            </p:nvSpPr>
            <p:spPr/>
            <p:txBody>
              <a:bodyPr/>
              <a:lstStyle/>
              <a:p>
                <a:pPr>
                  <a:lnSpc>
                    <a:spcPct val="150000"/>
                  </a:lnSpc>
                </a:pPr>
                <a:r>
                  <a:rPr lang="en-US" dirty="0"/>
                  <a:t>The model's parameters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en-US" dirty="0"/>
                  <a:t>) are initialized usually randomly and the error is calculated over the entire training data set.  </a:t>
                </a:r>
              </a:p>
              <a:p>
                <a:pPr>
                  <a:lnSpc>
                    <a:spcPct val="150000"/>
                  </a:lnSpc>
                </a:pPr>
                <a:endParaRPr lang="en-US" dirty="0"/>
              </a:p>
              <a:p>
                <a:pPr>
                  <a:lnSpc>
                    <a:spcPct val="150000"/>
                  </a:lnSpc>
                </a:pPr>
                <a:r>
                  <a:rPr lang="en-US" dirty="0"/>
                  <a:t>In order to minimize this error, these parameters are modified iteratively, Gradient descent is one of the algorithms used for this.</a:t>
                </a:r>
              </a:p>
              <a:p>
                <a:pPr>
                  <a:lnSpc>
                    <a:spcPct val="150000"/>
                  </a:lnSpc>
                </a:pPr>
                <a:endParaRPr lang="en-US" dirty="0"/>
              </a:p>
              <a:p>
                <a:pPr>
                  <a:lnSpc>
                    <a:spcPct val="150000"/>
                  </a:lnSpc>
                </a:pPr>
                <a:r>
                  <a:rPr lang="en-US" dirty="0">
                    <a:effectLst/>
                    <a:latin typeface="MetricHPE (Body)"/>
                    <a:ea typeface="Calibri" panose="020F0502020204030204" pitchFamily="34" charset="0"/>
                  </a:rPr>
                  <a:t>Algorithm will continue to do this until the parameter value reach the optimal value at the bottom of the curve.</a:t>
                </a:r>
                <a:endParaRPr lang="en-US" dirty="0">
                  <a:latin typeface="MetricHPE (Body)"/>
                </a:endParaRP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8E3981EC-DB9B-46EF-AE8A-671431A202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8"/>
              </p:nvPr>
            </p:nvSpPr>
            <p:spPr>
              <a:blipFill>
                <a:blip r:embed="rId2"/>
                <a:stretch>
                  <a:fillRect l="-1390" r="-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85E64947-1205-490A-A5A5-05F83592D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60350-83B1-4B57-9EE2-875FE0F78565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91054F6-C3B3-486D-84CD-F0C0DE35C21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698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3B0C7E-347C-415C-8F2C-3D7818A85ED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44226" y="2678909"/>
            <a:ext cx="10243458" cy="2143125"/>
          </a:xfrm>
        </p:spPr>
        <p:txBody>
          <a:bodyPr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Design of regression model for prediction of cost of the real estate properties based on the features.</a:t>
            </a:r>
          </a:p>
          <a:p>
            <a:pPr>
              <a:lnSpc>
                <a:spcPct val="200000"/>
              </a:lnSpc>
            </a:pPr>
            <a:r>
              <a:rPr lang="en-US" sz="2400" dirty="0" err="1"/>
              <a:t>Github</a:t>
            </a:r>
            <a:r>
              <a:rPr lang="en-US" sz="2400" dirty="0"/>
              <a:t> Link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57FC935-6EDD-4104-A6A1-BF161CE69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123" y="2676894"/>
            <a:ext cx="1137744" cy="860126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ADF15E-5EE2-42DF-A3A5-5377DC10522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14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3E70D9E-2843-4D88-B0F9-0BE50E7170D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CC6401-874D-4128-B9FC-5812EF861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2314" y="133450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4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489838-09D7-4F0A-A6B1-56409007BFE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3DDFD8-C873-43D6-A312-AD3E6746ECF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7F35E5-7593-4F71-97AC-8B0397AEB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Supervised machine learning algorithms to predict the class of the output variable</a:t>
            </a:r>
          </a:p>
          <a:p>
            <a:endParaRPr lang="en-US" sz="2400" dirty="0"/>
          </a:p>
          <a:p>
            <a:r>
              <a:rPr lang="en-US" sz="2400" dirty="0"/>
              <a:t>The classification algorithms are binary classification, multi-class classification</a:t>
            </a:r>
          </a:p>
          <a:p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Prediction of images into cat and dog, prediction of patient data into cancerous or not are examples for binary classification.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Predicting the kind of wheat seed, predicting categories of food items are examples for multi class classification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923F054-93C2-4F55-8DEB-0C1C6C14B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Classification PROBLEMS</a:t>
            </a:r>
          </a:p>
        </p:txBody>
      </p:sp>
    </p:spTree>
    <p:extLst>
      <p:ext uri="{BB962C8B-B14F-4D97-AF65-F5344CB8AC3E}">
        <p14:creationId xmlns:p14="http://schemas.microsoft.com/office/powerpoint/2010/main" val="336270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1E5AF9-76BB-49E9-9859-90BCF1754E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885E84-7641-4ABF-9F2C-D7487480FE4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3E7BA0-CA55-4FAA-97F5-FBFD349B6E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A Sigmoid curve, or S-shaped curve, is fitting to our observations in Logistic Regression rather than fitting a straight line like in linear regression.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Logistic Regression models are binary classification models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A probability of an observation belonging to one of the two categories can be calculated by computing the sigmoid function of X. 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Like linear regression, it is derived from the weighted sum of the input features.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AA478DB-3ADF-4ED0-95E1-0FCD318F2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</a:t>
            </a:r>
          </a:p>
        </p:txBody>
      </p:sp>
    </p:spTree>
    <p:extLst>
      <p:ext uri="{BB962C8B-B14F-4D97-AF65-F5344CB8AC3E}">
        <p14:creationId xmlns:p14="http://schemas.microsoft.com/office/powerpoint/2010/main" val="120771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1E5AF9-76BB-49E9-9859-90BCF1754E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885E84-7641-4ABF-9F2C-D7487480FE4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3E7BA0-CA55-4FAA-97F5-FBFD349B6E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sigmoid function</a:t>
            </a:r>
          </a:p>
          <a:p>
            <a:pPr>
              <a:lnSpc>
                <a:spcPct val="150000"/>
              </a:lnSpc>
            </a:pP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Consider the example where we are using logistic regression for predicting patient is diabetic or not.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AA478DB-3ADF-4ED0-95E1-0FCD318F2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2F4D02E-E369-488C-BBA2-3978112A38C2}"/>
                  </a:ext>
                </a:extLst>
              </p:cNvPr>
              <p:cNvSpPr txBox="1"/>
              <p:nvPr/>
            </p:nvSpPr>
            <p:spPr>
              <a:xfrm>
                <a:off x="1580103" y="1756262"/>
                <a:ext cx="6094324" cy="617348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𝑠𝑖𝑔𝑚𝑜𝑖𝑑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i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2F4D02E-E369-488C-BBA2-3978112A38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0103" y="1756262"/>
                <a:ext cx="6094324" cy="61734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0832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2A385A7-1882-41D2-9252-CF8072121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94C595-8A58-4CCB-92E1-F496A4063A9D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18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2FD1BB8-0051-4BD9-B1C7-36C2683FA74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A3D2AAA-6D1D-4660-AB11-8E61322E50B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148193" y="4477726"/>
            <a:ext cx="5688012" cy="1855138"/>
          </a:xfrm>
        </p:spPr>
        <p:txBody>
          <a:bodyPr vert="horz" lIns="91440" tIns="91440" rIns="91440" bIns="9144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classification output can be classified into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/>
              <a:t>True Positive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/>
              <a:t>True Negative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/>
              <a:t>False Positive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/>
              <a:t>False Negative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EF455A-3E96-4AD2-AB5A-8D38141B7E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2676" y="4446411"/>
            <a:ext cx="5661163" cy="1855138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Figure represents how logistic regression works for binary classification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Blue line represents the threshold probability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D88A3E5-B631-4A2F-B76D-9297147EDB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621" y="1063352"/>
            <a:ext cx="4698002" cy="313200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AAF1345-804B-4D88-92E6-D1516D9794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379" y="1063352"/>
            <a:ext cx="4698004" cy="313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21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3B0C7E-347C-415C-8F2C-3D7818A85ED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678075" y="663596"/>
            <a:ext cx="10062587" cy="5671531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Design of classification model for prediction of a person is having diabetes or not from health records</a:t>
            </a:r>
          </a:p>
          <a:p>
            <a:pPr>
              <a:lnSpc>
                <a:spcPct val="200000"/>
              </a:lnSpc>
            </a:pPr>
            <a:r>
              <a:rPr lang="en-US" sz="2400" dirty="0" err="1"/>
              <a:t>Github</a:t>
            </a:r>
            <a:r>
              <a:rPr lang="en-US" sz="2400" dirty="0"/>
              <a:t> Link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57FC935-6EDD-4104-A6A1-BF161CE69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123" y="2676894"/>
            <a:ext cx="1137744" cy="860126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ADF15E-5EE2-42DF-A3A5-5377DC10522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19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3E70D9E-2843-4D88-B0F9-0BE50E7170D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8D956E-FF7B-4AF7-AFF1-42D2D3DBB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4075" y="43781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3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C2867CB-E8C9-4915-BC98-8385C0C76AE7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7462276" y="3428999"/>
            <a:ext cx="3628710" cy="4718635"/>
          </a:xfrm>
        </p:spPr>
        <p:txBody>
          <a:bodyPr/>
          <a:lstStyle/>
          <a:p>
            <a:r>
              <a:rPr lang="en-US" dirty="0"/>
              <a:t>Management of machine learning workloads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3D777B2-E26D-4400-89FB-244EBCEAC0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62276" y="2722243"/>
            <a:ext cx="3726000" cy="381000"/>
          </a:xfrm>
        </p:spPr>
        <p:txBody>
          <a:bodyPr/>
          <a:lstStyle/>
          <a:p>
            <a:r>
              <a:rPr lang="en-US" dirty="0"/>
              <a:t>Machine Learning Life Cycle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940F81D8-5C7D-4F33-A461-CA45B169FF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907341" y="3429000"/>
            <a:ext cx="3628710" cy="3413841"/>
          </a:xfrm>
        </p:spPr>
        <p:txBody>
          <a:bodyPr/>
          <a:lstStyle/>
          <a:p>
            <a:r>
              <a:rPr lang="en-US" dirty="0"/>
              <a:t>What is Machine Learning</a:t>
            </a:r>
          </a:p>
          <a:p>
            <a:r>
              <a:rPr lang="en-US" dirty="0"/>
              <a:t>Classification</a:t>
            </a:r>
          </a:p>
          <a:p>
            <a:r>
              <a:rPr lang="en-US" dirty="0"/>
              <a:t>Regression</a:t>
            </a:r>
          </a:p>
          <a:p>
            <a:r>
              <a:rPr lang="en-US" dirty="0"/>
              <a:t>Clustering</a:t>
            </a:r>
          </a:p>
        </p:txBody>
      </p:sp>
      <p:sp>
        <p:nvSpPr>
          <p:cNvPr id="4" name="Text Placeholder">
            <a:extLst>
              <a:ext uri="{FF2B5EF4-FFF2-40B4-BE49-F238E27FC236}">
                <a16:creationId xmlns:a16="http://schemas.microsoft.com/office/drawing/2014/main" id="{F05E50B2-AB22-4A7A-83F4-EBD27803919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907341" y="2746933"/>
            <a:ext cx="3726383" cy="381000"/>
          </a:xfrm>
        </p:spPr>
        <p:txBody>
          <a:bodyPr/>
          <a:lstStyle/>
          <a:p>
            <a:r>
              <a:rPr lang="en-US" dirty="0"/>
              <a:t>Machine Learning Algorithms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6D650731-F75D-4A00-8A26-A472193D3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Lessons:</a:t>
            </a:r>
          </a:p>
        </p:txBody>
      </p:sp>
      <p:sp>
        <p:nvSpPr>
          <p:cNvPr id="11" name="Footer Placeholder">
            <a:extLst>
              <a:ext uri="{FF2B5EF4-FFF2-40B4-BE49-F238E27FC236}">
                <a16:creationId xmlns:a16="http://schemas.microsoft.com/office/drawing/2014/main" id="{858929A1-E479-4363-A36E-66B1064CC20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14" name="Text Placeholder">
            <a:extLst>
              <a:ext uri="{FF2B5EF4-FFF2-40B4-BE49-F238E27FC236}">
                <a16:creationId xmlns:a16="http://schemas.microsoft.com/office/drawing/2014/main" id="{09DC34D2-22AC-412B-90B6-23B699B39667}"/>
              </a:ext>
            </a:extLst>
          </p:cNvPr>
          <p:cNvSpPr txBox="1">
            <a:spLocks/>
          </p:cNvSpPr>
          <p:nvPr/>
        </p:nvSpPr>
        <p:spPr>
          <a:xfrm>
            <a:off x="1907341" y="2215400"/>
            <a:ext cx="3726383" cy="381000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SzPct val="90000"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Lesson-1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DB22E1-B822-4CDE-997A-70103796EFDA}"/>
              </a:ext>
            </a:extLst>
          </p:cNvPr>
          <p:cNvCxnSpPr/>
          <p:nvPr/>
        </p:nvCxnSpPr>
        <p:spPr>
          <a:xfrm>
            <a:off x="2039815" y="2722243"/>
            <a:ext cx="733530" cy="0"/>
          </a:xfrm>
          <a:prstGeom prst="line">
            <a:avLst/>
          </a:prstGeom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">
            <a:extLst>
              <a:ext uri="{FF2B5EF4-FFF2-40B4-BE49-F238E27FC236}">
                <a16:creationId xmlns:a16="http://schemas.microsoft.com/office/drawing/2014/main" id="{AEEB391D-400F-4078-AF3A-38724C326696}"/>
              </a:ext>
            </a:extLst>
          </p:cNvPr>
          <p:cNvSpPr txBox="1">
            <a:spLocks/>
          </p:cNvSpPr>
          <p:nvPr/>
        </p:nvSpPr>
        <p:spPr>
          <a:xfrm>
            <a:off x="7461893" y="2215400"/>
            <a:ext cx="3726383" cy="381000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SzPct val="90000"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Lesson-2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2B529C9-682B-42D2-9CE5-BADDF567672D}"/>
              </a:ext>
            </a:extLst>
          </p:cNvPr>
          <p:cNvCxnSpPr/>
          <p:nvPr/>
        </p:nvCxnSpPr>
        <p:spPr>
          <a:xfrm>
            <a:off x="7618336" y="2723919"/>
            <a:ext cx="733530" cy="0"/>
          </a:xfrm>
          <a:prstGeom prst="line">
            <a:avLst/>
          </a:prstGeom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782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E06A5D-006D-4463-8CB5-2FBBAAA16E3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10C749-A510-4851-A28D-F7AAC6567EB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20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24512-C458-4FAC-96F9-DA4D13432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43" y="998712"/>
            <a:ext cx="11404800" cy="50976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An unsupervised machine learning algorithm used to group data points having similar characteristics.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Hard decision clustering output will specify only one cluster.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In soft decision clustering, the result provides the likelihood of data points to be in each set.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The examples for clustering problems are image segmentation, recommendation systems, analysis of social networks, customer trend analysis, etc.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46D27BA-1E78-42F5-8331-59ABD631D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CLUSTERING PROBLEMS</a:t>
            </a:r>
          </a:p>
        </p:txBody>
      </p:sp>
    </p:spTree>
    <p:extLst>
      <p:ext uri="{BB962C8B-B14F-4D97-AF65-F5344CB8AC3E}">
        <p14:creationId xmlns:p14="http://schemas.microsoft.com/office/powerpoint/2010/main" val="926907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4EBCDC6-5E71-4F31-AE9F-BA4B806E8F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8732" y="2534959"/>
            <a:ext cx="4253075" cy="3594377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Based the Euclidian distance between datapoints from centroid the clusters are chosen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14A3E92-D808-4097-BDBF-B71DCC19C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MEANS CLUSTERING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71D034-D69B-40FA-85BB-1361153D80D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5BB7E07-2186-442B-95DC-9CC9231B4D4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F7C86BB-E9EE-4DE8-B321-DB89F7454C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385" y="525273"/>
            <a:ext cx="7674615" cy="535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6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3B0C7E-347C-415C-8F2C-3D7818A85ED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48413" y="331788"/>
            <a:ext cx="10062587" cy="5671531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Design of clustering model for grouping of customers based on their buying habit.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57FC935-6EDD-4104-A6A1-BF161CE69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123" y="2676894"/>
            <a:ext cx="1137744" cy="860126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ADF15E-5EE2-42DF-A3A5-5377DC10522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3E70D9E-2843-4D88-B0F9-0BE50E7170D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976C00-1735-4ABE-A884-FF56C8C2E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6722" y="19106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75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4671BC8-8FA6-4AC1-9F3F-7FDA2251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84" y="4606176"/>
            <a:ext cx="6222209" cy="1030947"/>
          </a:xfrm>
        </p:spPr>
        <p:txBody>
          <a:bodyPr/>
          <a:lstStyle/>
          <a:p>
            <a:r>
              <a:rPr lang="en-US" dirty="0"/>
              <a:t>Lesson-2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Machine Learning Life Cycle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1CB4CF-1525-4D0C-BA5D-8B500167C9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7B4ED77-EE60-4DC4-82BF-1577D73E33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 | AUTHORIZED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885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24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MACHINE LEARNING LIFE CYCLE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A33435E-A51E-4487-950F-EFEF34F12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43" y="1054964"/>
            <a:ext cx="11735592" cy="5429409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Understanding the life cycle of the ML model will enable you to know where you stand in the process and manage resources more effectively.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The steps of a typical ML life cycle are </a:t>
            </a:r>
          </a:p>
          <a:p>
            <a:pPr marL="3949700" indent="-542925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Data Ingestion</a:t>
            </a:r>
          </a:p>
          <a:p>
            <a:pPr marL="3949700" indent="-542925" algn="just">
              <a:lnSpc>
                <a:spcPct val="150000"/>
              </a:lnSpc>
              <a:buAutoNum type="arabicPeriod" startAt="2"/>
            </a:pPr>
            <a:r>
              <a:rPr lang="en-US" dirty="0"/>
              <a:t>Hypothesis Generation</a:t>
            </a:r>
          </a:p>
          <a:p>
            <a:pPr marL="3949700" indent="-542925" algn="just">
              <a:lnSpc>
                <a:spcPct val="150000"/>
              </a:lnSpc>
              <a:buAutoNum type="arabicPeriod" startAt="2"/>
            </a:pPr>
            <a:r>
              <a:rPr lang="en-US" dirty="0"/>
              <a:t>Model Selection</a:t>
            </a:r>
          </a:p>
          <a:p>
            <a:pPr marL="3949700" indent="-542925" algn="just">
              <a:lnSpc>
                <a:spcPct val="150000"/>
              </a:lnSpc>
              <a:buFont typeface="" panose="020B0303030202060203" pitchFamily="34" charset="0"/>
              <a:buAutoNum type="arabicPeriod" startAt="2"/>
            </a:pPr>
            <a:r>
              <a:rPr lang="en-US" dirty="0"/>
              <a:t>Testing and Validation</a:t>
            </a:r>
          </a:p>
          <a:p>
            <a:pPr marL="3949700" indent="-542925" algn="just">
              <a:lnSpc>
                <a:spcPct val="150000"/>
              </a:lnSpc>
              <a:buFont typeface="" panose="020B0303030202060203" pitchFamily="34" charset="0"/>
              <a:buAutoNum type="arabicPeriod" startAt="2"/>
            </a:pPr>
            <a:r>
              <a:rPr lang="en-US" dirty="0"/>
              <a:t>Model Evaluation</a:t>
            </a:r>
          </a:p>
          <a:p>
            <a:pPr marL="3949700" indent="-542925" algn="just">
              <a:lnSpc>
                <a:spcPct val="150000"/>
              </a:lnSpc>
              <a:buFont typeface="" panose="020B0303030202060203" pitchFamily="34" charset="0"/>
              <a:buAutoNum type="arabicPeriod" startAt="2"/>
            </a:pPr>
            <a:r>
              <a:rPr lang="en-US" dirty="0"/>
              <a:t>Model Optimization</a:t>
            </a:r>
          </a:p>
        </p:txBody>
      </p:sp>
    </p:spTree>
    <p:extLst>
      <p:ext uri="{BB962C8B-B14F-4D97-AF65-F5344CB8AC3E}">
        <p14:creationId xmlns:p14="http://schemas.microsoft.com/office/powerpoint/2010/main" val="139048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25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Data Ingestion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A33435E-A51E-4487-950F-EFEF34F12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213" y="1443318"/>
            <a:ext cx="11404800" cy="5097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800" b="1" dirty="0"/>
              <a:t>Realtime Data Ingestion </a:t>
            </a:r>
            <a:r>
              <a:rPr lang="en-US" sz="2400" b="1" dirty="0"/>
              <a:t>: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is sourced, processed, and loaded as soon as it is created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dirty="0"/>
          </a:p>
          <a:p>
            <a:pPr marL="457200" indent="-457200" algn="just">
              <a:lnSpc>
                <a:spcPct val="150000"/>
              </a:lnSpc>
              <a:buFont typeface="+mj-lt"/>
              <a:buAutoNum type="arabicPeriod" startAt="2"/>
            </a:pPr>
            <a:r>
              <a:rPr lang="en-US" sz="2800" b="1" dirty="0"/>
              <a:t>Batch Data Ingestion </a:t>
            </a:r>
            <a:r>
              <a:rPr lang="en-US" sz="2400" b="1" dirty="0"/>
              <a:t>: </a:t>
            </a:r>
            <a:r>
              <a:rPr lang="en-US" dirty="0"/>
              <a:t>The ingestion process regularly collects the data from the source and transfer it to the target system</a:t>
            </a:r>
          </a:p>
          <a:p>
            <a:pPr marL="0" indent="0">
              <a:buNone/>
            </a:pPr>
            <a:endParaRPr lang="en-US" dirty="0"/>
          </a:p>
          <a:p>
            <a:pPr marL="457200" indent="-457200" algn="just">
              <a:lnSpc>
                <a:spcPct val="150000"/>
              </a:lnSpc>
              <a:buFont typeface="+mj-lt"/>
              <a:buAutoNum type="arabicPeriod" startAt="2"/>
            </a:pPr>
            <a:r>
              <a:rPr lang="en-US" sz="2800" b="1" dirty="0"/>
              <a:t>Lambda Architecture </a:t>
            </a:r>
            <a:r>
              <a:rPr lang="en-US" sz="2400" b="1" dirty="0"/>
              <a:t>: </a:t>
            </a:r>
            <a:r>
              <a:rPr lang="en-US" dirty="0"/>
              <a:t>This method has the advantage of batch and real-time data ingestion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294489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DC71607-187C-4675-BE02-B2A30AFB74E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3291E6-4033-4A05-A94D-D1796B739B4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26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968AA1-182C-4A38-A73D-AC61481EF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Hypothesis Generation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F7A79A4-76B5-4304-A581-B272F330F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998538"/>
            <a:ext cx="11406188" cy="5097462"/>
          </a:xfrm>
        </p:spPr>
        <p:txBody>
          <a:bodyPr/>
          <a:lstStyle/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Generation of educated guesses of various features affecting the problem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chances for machine learning projects' failure can be decreased</a:t>
            </a:r>
          </a:p>
          <a:p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Helps to face the problem in a structured way and increases the domain knowledge of the data scientist.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373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F7DF894-BEFA-4736-81FD-24433215920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191216-02BF-4585-8252-56CC3E5F637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E1704E-4C9F-44AE-A9B2-B387133D6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The data set for the machine learning need to be split into training data set, validation data set and testing data set. </a:t>
            </a:r>
          </a:p>
          <a:p>
            <a:pPr>
              <a:lnSpc>
                <a:spcPct val="200000"/>
              </a:lnSpc>
            </a:pPr>
            <a:r>
              <a:rPr lang="en-US" dirty="0"/>
              <a:t>The significant chunk of the data will be split as the training data set.</a:t>
            </a:r>
          </a:p>
          <a:p>
            <a:pPr>
              <a:lnSpc>
                <a:spcPct val="200000"/>
              </a:lnSpc>
            </a:pPr>
            <a:r>
              <a:rPr lang="en-US" dirty="0"/>
              <a:t>If we are using the training data set for supervised learning then it will be having labels </a:t>
            </a:r>
          </a:p>
          <a:p>
            <a:pPr>
              <a:lnSpc>
                <a:spcPct val="200000"/>
              </a:lnSpc>
            </a:pPr>
            <a:r>
              <a:rPr lang="en-US" dirty="0"/>
              <a:t>The validation data set infuses new data during the training process to get some helpful information to optimize hyperparameters</a:t>
            </a:r>
          </a:p>
          <a:p>
            <a:pPr>
              <a:lnSpc>
                <a:spcPct val="200000"/>
              </a:lnSpc>
            </a:pPr>
            <a:r>
              <a:rPr lang="en-US" dirty="0"/>
              <a:t>Test data set is usually unlabeled data set to check the generalization capability of our model.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B675A84-6829-4C9C-808D-B5BC1AEE9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AND VALIDATION</a:t>
            </a:r>
          </a:p>
        </p:txBody>
      </p:sp>
    </p:spTree>
    <p:extLst>
      <p:ext uri="{BB962C8B-B14F-4D97-AF65-F5344CB8AC3E}">
        <p14:creationId xmlns:p14="http://schemas.microsoft.com/office/powerpoint/2010/main" val="2377775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5C53200-3E26-4EDD-AA43-A4A19AB45E12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E4FEE2-331A-485E-A373-BE1C12F8B44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28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4388D-EE4F-40CF-9280-09107206D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43" y="945500"/>
            <a:ext cx="11404800" cy="50976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The split ratio is the measure of the relative quantity of each of these datasets. </a:t>
            </a:r>
          </a:p>
          <a:p>
            <a:pPr>
              <a:lnSpc>
                <a:spcPct val="200000"/>
              </a:lnSpc>
            </a:pPr>
            <a:r>
              <a:rPr lang="en-US" dirty="0"/>
              <a:t>For example, suppose the divided ratio is 0.7:0.1:0.2. </a:t>
            </a:r>
          </a:p>
          <a:p>
            <a:pPr>
              <a:lnSpc>
                <a:spcPct val="200000"/>
              </a:lnSpc>
            </a:pPr>
            <a:r>
              <a:rPr lang="en-US" dirty="0"/>
              <a:t>In that case, 70 percent of the data will be split as training data set 10 percent as validation data set reminding 20% will be the testing data set.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DDCD603-86C4-42F0-BFD4-038DE6167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7B1296-DFA1-4481-8BD3-57EABF58760E}"/>
              </a:ext>
            </a:extLst>
          </p:cNvPr>
          <p:cNvSpPr/>
          <p:nvPr/>
        </p:nvSpPr>
        <p:spPr>
          <a:xfrm>
            <a:off x="1286190" y="4543781"/>
            <a:ext cx="4431323" cy="955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Training Dataset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5105B4-51C6-4834-A14C-ECDB30EA6134}"/>
              </a:ext>
            </a:extLst>
          </p:cNvPr>
          <p:cNvSpPr/>
          <p:nvPr/>
        </p:nvSpPr>
        <p:spPr>
          <a:xfrm>
            <a:off x="5717513" y="4551401"/>
            <a:ext cx="1800415" cy="95509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Validation dataset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B18593-D80A-4580-B1E5-00008AD6C3E9}"/>
              </a:ext>
            </a:extLst>
          </p:cNvPr>
          <p:cNvSpPr/>
          <p:nvPr/>
        </p:nvSpPr>
        <p:spPr>
          <a:xfrm>
            <a:off x="7517928" y="4551400"/>
            <a:ext cx="2289264" cy="95509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Testing Dataset</a:t>
            </a:r>
          </a:p>
        </p:txBody>
      </p:sp>
    </p:spTree>
    <p:extLst>
      <p:ext uri="{BB962C8B-B14F-4D97-AF65-F5344CB8AC3E}">
        <p14:creationId xmlns:p14="http://schemas.microsoft.com/office/powerpoint/2010/main" val="351108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6CF2C8-A1C0-41AC-B985-B9B02592AD5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65047A-FBDE-470D-8FEF-881F3E9C6E5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29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76EBD-4551-4175-9B7C-4DD8CDA05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037" y="1103064"/>
            <a:ext cx="11415238" cy="4909710"/>
          </a:xfrm>
        </p:spPr>
        <p:txBody>
          <a:bodyPr vert="horz" lIns="0" tIns="91440" rIns="0" bIns="91440" rtlCol="0" anchor="t"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Evaluation of model with the help of performance metrics.</a:t>
            </a:r>
          </a:p>
          <a:p>
            <a:pPr>
              <a:lnSpc>
                <a:spcPct val="200000"/>
              </a:lnSpc>
            </a:pPr>
            <a:r>
              <a:rPr lang="en-US" dirty="0"/>
              <a:t>Evaluation metric for each kind problems will be different.</a:t>
            </a:r>
          </a:p>
          <a:p>
            <a:pPr>
              <a:lnSpc>
                <a:spcPct val="200000"/>
              </a:lnSpc>
            </a:pPr>
            <a:r>
              <a:rPr lang="en-US" dirty="0"/>
              <a:t>Confusion matrix, accuracy, precision, recall, and AUC of ROC curve can be used for evaluation of classification models. </a:t>
            </a:r>
          </a:p>
          <a:p>
            <a:pPr>
              <a:lnSpc>
                <a:spcPct val="200000"/>
              </a:lnSpc>
            </a:pPr>
            <a:r>
              <a:rPr lang="en-US" dirty="0"/>
              <a:t>MSE, RMSE, MAE, and Coefficient of Determination can be used for regression models</a:t>
            </a:r>
          </a:p>
          <a:p>
            <a:pPr>
              <a:lnSpc>
                <a:spcPct val="200000"/>
              </a:lnSpc>
            </a:pPr>
            <a:r>
              <a:rPr lang="en-US" dirty="0"/>
              <a:t>Silhouette Score, Rand Index, Adjusted Rand Index, and Davies-Bouldin Index can work with clustering models.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EE8DCD-2FD0-4ECE-A428-066AA4971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</a:t>
            </a:r>
          </a:p>
        </p:txBody>
      </p:sp>
    </p:spTree>
    <p:extLst>
      <p:ext uri="{BB962C8B-B14F-4D97-AF65-F5344CB8AC3E}">
        <p14:creationId xmlns:p14="http://schemas.microsoft.com/office/powerpoint/2010/main" val="194208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4671BC8-8FA6-4AC1-9F3F-7FDA2251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36" y="3942894"/>
            <a:ext cx="6222209" cy="1302344"/>
          </a:xfrm>
        </p:spPr>
        <p:txBody>
          <a:bodyPr/>
          <a:lstStyle/>
          <a:p>
            <a:r>
              <a:rPr lang="en-US" dirty="0"/>
              <a:t>Lesson-1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Machine Learning Algorithms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1CB4CF-1525-4D0C-BA5D-8B500167C9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7B4ED77-EE60-4DC4-82BF-1577D73E33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 | AUTHORIZED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21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AAFA34F-489B-48E4-B086-0E62CE74058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8F5F91-8FA4-4407-A984-334F2710AD8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30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2BEDF-1476-450B-8C34-83D93A455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91440" rIns="0" bIns="91440" rtlCol="0" anchor="t"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We do not know exactly what the best model architecture is for a given model.</a:t>
            </a:r>
          </a:p>
          <a:p>
            <a:pPr>
              <a:lnSpc>
                <a:spcPct val="200000"/>
              </a:lnSpc>
            </a:pPr>
            <a:r>
              <a:rPr lang="en-US" dirty="0"/>
              <a:t> So, we would like to be able to experiment with a range of possibilities.</a:t>
            </a:r>
          </a:p>
          <a:p>
            <a:pPr>
              <a:lnSpc>
                <a:spcPct val="200000"/>
              </a:lnSpc>
            </a:pPr>
            <a:r>
              <a:rPr lang="en-US" dirty="0"/>
              <a:t>Hyperparameters cannot be directly learned from the data and untrainable. </a:t>
            </a:r>
          </a:p>
          <a:p>
            <a:pPr>
              <a:lnSpc>
                <a:spcPct val="200000"/>
              </a:lnSpc>
            </a:pPr>
            <a:r>
              <a:rPr lang="en-US" dirty="0"/>
              <a:t>Hyper Parameters are some variables that affect the characteristics of training process.</a:t>
            </a:r>
          </a:p>
          <a:p>
            <a:pPr>
              <a:lnSpc>
                <a:spcPct val="200000"/>
              </a:lnSpc>
            </a:pPr>
            <a:r>
              <a:rPr lang="en-US" dirty="0"/>
              <a:t>Hyper parameter tuning choosing optimum values by looking at possible model architecture candidates, also known as "searching" the hyperparameter space for them.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D1A747E-7B3F-4552-9751-773269062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Optimization</a:t>
            </a:r>
          </a:p>
        </p:txBody>
      </p:sp>
    </p:spTree>
    <p:extLst>
      <p:ext uri="{BB962C8B-B14F-4D97-AF65-F5344CB8AC3E}">
        <p14:creationId xmlns:p14="http://schemas.microsoft.com/office/powerpoint/2010/main" val="396826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5BBCA07-75CD-48B1-97F6-59ECA9679ED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698407-DAEA-4BC9-8469-586F23BCD91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31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E5C2F-A7CD-4C6E-8536-450D4A978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599" y="826207"/>
            <a:ext cx="11505601" cy="5303130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There are several techniques are there for hyperparameter tuning </a:t>
            </a:r>
          </a:p>
          <a:p>
            <a:pPr marL="803275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b="1" dirty="0"/>
              <a:t>Grid Selection </a:t>
            </a:r>
            <a:r>
              <a:rPr lang="en-US" sz="2400" dirty="0"/>
              <a:t>:- All the combinations of the hyperparameter set provided by the user will be tested for selection.</a:t>
            </a:r>
          </a:p>
          <a:p>
            <a:pPr marL="803275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b="1" dirty="0"/>
              <a:t>Random search </a:t>
            </a:r>
            <a:r>
              <a:rPr lang="en-US" sz="2400" dirty="0"/>
              <a:t>:-Every possible combination will not be tested here, but the model randomly selects a certain number of hyperparameter pairs. </a:t>
            </a:r>
            <a:endParaRPr lang="en-US" sz="2400" b="1" dirty="0"/>
          </a:p>
          <a:p>
            <a:pPr marL="803275" indent="-457200" algn="just">
              <a:lnSpc>
                <a:spcPct val="200000"/>
              </a:lnSpc>
              <a:buFont typeface="+mj-lt"/>
              <a:buAutoNum type="arabicPeriod"/>
            </a:pPr>
            <a:r>
              <a:rPr lang="en-US" sz="2400" b="1" dirty="0"/>
              <a:t>Bayesian optimization </a:t>
            </a:r>
            <a:r>
              <a:rPr lang="en-US" sz="2400" dirty="0"/>
              <a:t>:- We can use the information from one experiment to improve the next.</a:t>
            </a:r>
            <a:endParaRPr lang="en-US" sz="2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344F90B-B044-4288-93AF-8C0264A5F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1398129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">
            <a:extLst>
              <a:ext uri="{FF2B5EF4-FFF2-40B4-BE49-F238E27FC236}">
                <a16:creationId xmlns:a16="http://schemas.microsoft.com/office/drawing/2014/main" id="{A1E746F4-96B3-4A40-8A12-5C760B4511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3817C569-99BE-4C61-8DBB-67B2DD76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123718AE-1ECF-495D-9D8E-83CBCF47E8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44778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8F1B209-D6D6-4AFB-B080-432FD32C034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DA09B3-FAEE-4713-AB15-6784C40A786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4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93B5D9D-0262-483C-A4AA-D0C50961E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MACHINE LEARNING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1C3B76-7BB1-43B7-AA64-7F92B1E9116C}"/>
              </a:ext>
            </a:extLst>
          </p:cNvPr>
          <p:cNvSpPr/>
          <p:nvPr/>
        </p:nvSpPr>
        <p:spPr bwMode="ltGray">
          <a:xfrm>
            <a:off x="3898760" y="1356527"/>
            <a:ext cx="4612194" cy="174841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US" dirty="0" err="1">
              <a:solidFill>
                <a:schemeClr val="tx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805A208-9B01-4CA5-A2C4-FDCFBF18A05A}"/>
              </a:ext>
            </a:extLst>
          </p:cNvPr>
          <p:cNvCxnSpPr/>
          <p:nvPr/>
        </p:nvCxnSpPr>
        <p:spPr>
          <a:xfrm flipV="1">
            <a:off x="2753248" y="1757889"/>
            <a:ext cx="1145512" cy="10219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7DA2DE6-B5F3-496F-84AB-879E0D05160E}"/>
              </a:ext>
            </a:extLst>
          </p:cNvPr>
          <p:cNvCxnSpPr/>
          <p:nvPr/>
        </p:nvCxnSpPr>
        <p:spPr>
          <a:xfrm flipV="1">
            <a:off x="2754922" y="2643816"/>
            <a:ext cx="1145512" cy="10219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149D169-0C80-40BC-A806-0C342595E96A}"/>
              </a:ext>
            </a:extLst>
          </p:cNvPr>
          <p:cNvCxnSpPr/>
          <p:nvPr/>
        </p:nvCxnSpPr>
        <p:spPr>
          <a:xfrm flipV="1">
            <a:off x="8492549" y="2211736"/>
            <a:ext cx="1145512" cy="10219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67DCBC6-1610-4E0E-93A4-93DD67FE246D}"/>
              </a:ext>
            </a:extLst>
          </p:cNvPr>
          <p:cNvSpPr/>
          <p:nvPr/>
        </p:nvSpPr>
        <p:spPr bwMode="ltGray">
          <a:xfrm>
            <a:off x="3890387" y="4211938"/>
            <a:ext cx="4612194" cy="174841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US" dirty="0" err="1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E8D51F0-76AC-4657-A19D-F496F1B8E1A5}"/>
              </a:ext>
            </a:extLst>
          </p:cNvPr>
          <p:cNvCxnSpPr/>
          <p:nvPr/>
        </p:nvCxnSpPr>
        <p:spPr>
          <a:xfrm flipV="1">
            <a:off x="2744875" y="4613300"/>
            <a:ext cx="1145512" cy="10219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EC463E6-F075-4F2B-A818-067D57D464EF}"/>
              </a:ext>
            </a:extLst>
          </p:cNvPr>
          <p:cNvCxnSpPr/>
          <p:nvPr/>
        </p:nvCxnSpPr>
        <p:spPr>
          <a:xfrm flipV="1">
            <a:off x="2746549" y="5499227"/>
            <a:ext cx="1145512" cy="10219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075C30C-D17A-4CB2-A5CD-D991D7F4E6B5}"/>
              </a:ext>
            </a:extLst>
          </p:cNvPr>
          <p:cNvCxnSpPr/>
          <p:nvPr/>
        </p:nvCxnSpPr>
        <p:spPr>
          <a:xfrm flipV="1">
            <a:off x="8484176" y="5067147"/>
            <a:ext cx="1145512" cy="10219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7BDA473-47FF-4361-8A77-508FFE8B9811}"/>
              </a:ext>
            </a:extLst>
          </p:cNvPr>
          <p:cNvSpPr txBox="1"/>
          <p:nvPr/>
        </p:nvSpPr>
        <p:spPr>
          <a:xfrm>
            <a:off x="3242292" y="1721492"/>
            <a:ext cx="5814640" cy="954107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Conventional </a:t>
            </a:r>
          </a:p>
          <a:p>
            <a:pPr algn="ctr"/>
            <a:r>
              <a:rPr lang="en-US" sz="2800" dirty="0"/>
              <a:t>Programs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EC8061-F627-4B2F-B884-193EB9A93FEA}"/>
              </a:ext>
            </a:extLst>
          </p:cNvPr>
          <p:cNvSpPr txBox="1"/>
          <p:nvPr/>
        </p:nvSpPr>
        <p:spPr>
          <a:xfrm>
            <a:off x="1985971" y="1573223"/>
            <a:ext cx="674533" cy="369332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EAE6E83-11EB-4BE8-AF35-CBA06266E7CA}"/>
              </a:ext>
            </a:extLst>
          </p:cNvPr>
          <p:cNvSpPr txBox="1"/>
          <p:nvPr/>
        </p:nvSpPr>
        <p:spPr>
          <a:xfrm>
            <a:off x="1948631" y="2459150"/>
            <a:ext cx="674533" cy="369332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en-US" dirty="0"/>
              <a:t>Rules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623248-5A3E-4C6D-9DA8-CA974952DEC2}"/>
              </a:ext>
            </a:extLst>
          </p:cNvPr>
          <p:cNvSpPr txBox="1"/>
          <p:nvPr/>
        </p:nvSpPr>
        <p:spPr>
          <a:xfrm>
            <a:off x="9788111" y="2027071"/>
            <a:ext cx="973674" cy="369332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Answers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97A8645-ABE7-44BB-8D53-6235807F0802}"/>
              </a:ext>
            </a:extLst>
          </p:cNvPr>
          <p:cNvSpPr txBox="1"/>
          <p:nvPr/>
        </p:nvSpPr>
        <p:spPr>
          <a:xfrm>
            <a:off x="1939127" y="4428634"/>
            <a:ext cx="674533" cy="369332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A962585-4894-4FB8-B699-7E4A75F6645D}"/>
              </a:ext>
            </a:extLst>
          </p:cNvPr>
          <p:cNvSpPr txBox="1"/>
          <p:nvPr/>
        </p:nvSpPr>
        <p:spPr>
          <a:xfrm>
            <a:off x="1771201" y="5314561"/>
            <a:ext cx="973674" cy="369332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Answers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BEC9DD-9275-4819-A6BC-E62B933DC4DA}"/>
              </a:ext>
            </a:extLst>
          </p:cNvPr>
          <p:cNvSpPr txBox="1"/>
          <p:nvPr/>
        </p:nvSpPr>
        <p:spPr>
          <a:xfrm>
            <a:off x="9788111" y="4882481"/>
            <a:ext cx="674533" cy="369332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en-US" dirty="0"/>
              <a:t>Rules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D6CE60-AD14-4B7C-A897-F4CBB69469AB}"/>
              </a:ext>
            </a:extLst>
          </p:cNvPr>
          <p:cNvSpPr txBox="1"/>
          <p:nvPr/>
        </p:nvSpPr>
        <p:spPr>
          <a:xfrm>
            <a:off x="3330706" y="4555339"/>
            <a:ext cx="5814640" cy="954107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Machine</a:t>
            </a:r>
          </a:p>
          <a:p>
            <a:pPr algn="ctr"/>
            <a:r>
              <a:rPr lang="en-US" sz="2800" dirty="0"/>
              <a:t>Learning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315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C442725-676E-4BB6-943E-3A5BE5AD3E8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C1F9E1-B449-43B9-AA45-2CA3295FCB9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2690AF-1C46-46BD-8D3F-FE49E3FA9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91440" rIns="0" bIns="9144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Machine learning technique uses predefined algorithms to analyze provided data and to predict the outcome of unanswered data.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In conventional programming we need to implement the logic to handle the incoming data based on the predefined rules.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For ML, the programmer need not worry about rules, instead collect as many data as possible to make the machine to learn the rules. 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8D7482B4-4144-454E-890B-DC6E90148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sz="2800" dirty="0"/>
              <a:t>MACHINE LEARNING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615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5ADD74-62B5-4B18-82D0-40A8CA3A9E0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D8208D-1A9F-4B9A-ADE8-3C438DFA620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270C81-2F47-4BFB-BF76-9EC591199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Based on the characteristics of the problem the machine learning models can be classified as </a:t>
            </a:r>
          </a:p>
          <a:p>
            <a:pPr marL="0" indent="0">
              <a:buNone/>
            </a:pPr>
            <a:endParaRPr lang="en-US" dirty="0"/>
          </a:p>
          <a:p>
            <a:pPr marL="1346200" indent="-457200">
              <a:buFont typeface="+mj-lt"/>
              <a:buAutoNum type="arabicPeriod"/>
            </a:pPr>
            <a:r>
              <a:rPr lang="en-US" sz="2400" dirty="0"/>
              <a:t>Classification </a:t>
            </a:r>
          </a:p>
          <a:p>
            <a:pPr marL="1346200" indent="-457200">
              <a:buFont typeface="+mj-lt"/>
              <a:buAutoNum type="arabicPeriod"/>
            </a:pPr>
            <a:r>
              <a:rPr lang="en-US" sz="2400" dirty="0"/>
              <a:t>Regression</a:t>
            </a:r>
          </a:p>
          <a:p>
            <a:pPr marL="1346200" indent="-457200">
              <a:buFont typeface="+mj-lt"/>
              <a:buAutoNum type="arabicPeriod"/>
            </a:pPr>
            <a:r>
              <a:rPr lang="en-US" sz="2400" dirty="0"/>
              <a:t>Clustering</a:t>
            </a:r>
          </a:p>
          <a:p>
            <a:pPr marL="1346200" indent="-457200">
              <a:buFont typeface="+mj-lt"/>
              <a:buAutoNum type="arabicPeriod"/>
            </a:pPr>
            <a:endParaRPr lang="en-US" sz="2400" dirty="0"/>
          </a:p>
          <a:p>
            <a:pPr marL="1346200" indent="-457200">
              <a:buFont typeface="+mj-lt"/>
              <a:buAutoNum type="arabicPeriod"/>
            </a:pPr>
            <a:endParaRPr lang="en-US" sz="2400" dirty="0"/>
          </a:p>
          <a:p>
            <a:r>
              <a:rPr lang="en-US" sz="2400" dirty="0"/>
              <a:t>Classification models predict a categorical data based on the input features</a:t>
            </a:r>
          </a:p>
          <a:p>
            <a:endParaRPr lang="en-US" sz="2400" dirty="0"/>
          </a:p>
          <a:p>
            <a:r>
              <a:rPr lang="en-US" sz="2400" dirty="0"/>
              <a:t>Regression models predicts a continuous data output</a:t>
            </a:r>
          </a:p>
          <a:p>
            <a:endParaRPr lang="en-US" sz="2400" dirty="0"/>
          </a:p>
          <a:p>
            <a:r>
              <a:rPr lang="en-US" sz="2400" dirty="0"/>
              <a:t>Clustering model groups similar datapoints together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BF0C9B0-D9B0-46F7-A88D-A527FE79D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482320"/>
            <a:ext cx="11498270" cy="310893"/>
          </a:xfrm>
        </p:spPr>
        <p:txBody>
          <a:bodyPr/>
          <a:lstStyle/>
          <a:p>
            <a:r>
              <a:rPr lang="en-US" sz="3200" dirty="0"/>
              <a:t>Types of MACHINE LEARNING ALGORITHMS</a:t>
            </a:r>
          </a:p>
        </p:txBody>
      </p:sp>
    </p:spTree>
    <p:extLst>
      <p:ext uri="{BB962C8B-B14F-4D97-AF65-F5344CB8AC3E}">
        <p14:creationId xmlns:p14="http://schemas.microsoft.com/office/powerpoint/2010/main" val="1868701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495B21-B5F7-4BFE-99C9-023879A19BA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D40840-70C5-41CB-AB6C-0F8E59999FC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2AF6E2-2376-48C8-BE5C-20A7D61BD799}"/>
              </a:ext>
            </a:extLst>
          </p:cNvPr>
          <p:cNvSpPr/>
          <p:nvPr/>
        </p:nvSpPr>
        <p:spPr bwMode="ltGray">
          <a:xfrm>
            <a:off x="3949002" y="1446963"/>
            <a:ext cx="3667649" cy="673239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Machine Learning Models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7DB8AB-A059-492B-BB78-ABBD356B27F7}"/>
              </a:ext>
            </a:extLst>
          </p:cNvPr>
          <p:cNvSpPr/>
          <p:nvPr/>
        </p:nvSpPr>
        <p:spPr bwMode="ltGray">
          <a:xfrm>
            <a:off x="1458680" y="2874273"/>
            <a:ext cx="3667649" cy="673239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Supervised Learning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4D5098-18D9-4926-8816-54B052275CCF}"/>
              </a:ext>
            </a:extLst>
          </p:cNvPr>
          <p:cNvSpPr/>
          <p:nvPr/>
        </p:nvSpPr>
        <p:spPr bwMode="ltGray">
          <a:xfrm>
            <a:off x="6523052" y="2874272"/>
            <a:ext cx="3667649" cy="673239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Unsupervised Learning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E67035-7F1F-400E-A576-F8C84586DB98}"/>
              </a:ext>
            </a:extLst>
          </p:cNvPr>
          <p:cNvSpPr/>
          <p:nvPr/>
        </p:nvSpPr>
        <p:spPr bwMode="ltGray">
          <a:xfrm>
            <a:off x="936168" y="4401180"/>
            <a:ext cx="2028093" cy="532562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Classification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A2A367-2CFE-4D12-84BF-DEBCBCB5747A}"/>
              </a:ext>
            </a:extLst>
          </p:cNvPr>
          <p:cNvSpPr/>
          <p:nvPr/>
        </p:nvSpPr>
        <p:spPr bwMode="ltGray">
          <a:xfrm>
            <a:off x="3648382" y="4401180"/>
            <a:ext cx="2028093" cy="532562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Regression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E3422-B29A-46FE-BC7F-07856AC1C4A0}"/>
              </a:ext>
            </a:extLst>
          </p:cNvPr>
          <p:cNvSpPr/>
          <p:nvPr/>
        </p:nvSpPr>
        <p:spPr bwMode="ltGray">
          <a:xfrm>
            <a:off x="7372143" y="4401180"/>
            <a:ext cx="2028093" cy="532562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Clustering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C4820D5-43F6-44F9-AE56-E12A38129F41}"/>
              </a:ext>
            </a:extLst>
          </p:cNvPr>
          <p:cNvCxnSpPr/>
          <p:nvPr/>
        </p:nvCxnSpPr>
        <p:spPr>
          <a:xfrm>
            <a:off x="3266545" y="2562330"/>
            <a:ext cx="511964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43D606D-0486-43E9-AB18-EA8A889328BC}"/>
              </a:ext>
            </a:extLst>
          </p:cNvPr>
          <p:cNvCxnSpPr>
            <a:stCxn id="6" idx="2"/>
          </p:cNvCxnSpPr>
          <p:nvPr/>
        </p:nvCxnSpPr>
        <p:spPr>
          <a:xfrm flipH="1">
            <a:off x="5782826" y="2120202"/>
            <a:ext cx="1" cy="442128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D7E7F6B-F61C-4A07-8148-8421A0CEE215}"/>
              </a:ext>
            </a:extLst>
          </p:cNvPr>
          <p:cNvCxnSpPr/>
          <p:nvPr/>
        </p:nvCxnSpPr>
        <p:spPr>
          <a:xfrm>
            <a:off x="3296689" y="2562330"/>
            <a:ext cx="0" cy="311942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D5B87C7-6E14-4B63-B5B2-B04A1C537E0C}"/>
              </a:ext>
            </a:extLst>
          </p:cNvPr>
          <p:cNvCxnSpPr/>
          <p:nvPr/>
        </p:nvCxnSpPr>
        <p:spPr>
          <a:xfrm>
            <a:off x="8360226" y="2562330"/>
            <a:ext cx="0" cy="311942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4DA385E-E3FC-4C34-9C45-4FA4FC14F4D2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3292505" y="3547512"/>
            <a:ext cx="0" cy="532119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00D5F19-83D7-4F21-967F-19FE95EA9787}"/>
              </a:ext>
            </a:extLst>
          </p:cNvPr>
          <p:cNvCxnSpPr/>
          <p:nvPr/>
        </p:nvCxnSpPr>
        <p:spPr>
          <a:xfrm>
            <a:off x="1939332" y="4079631"/>
            <a:ext cx="27432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A19DEAB-306D-4DBB-B6AD-4319B1443E90}"/>
              </a:ext>
            </a:extLst>
          </p:cNvPr>
          <p:cNvCxnSpPr/>
          <p:nvPr/>
        </p:nvCxnSpPr>
        <p:spPr>
          <a:xfrm>
            <a:off x="4652388" y="4079631"/>
            <a:ext cx="0" cy="321549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47E0C08-FC73-441B-A16D-9C5AF67C6E42}"/>
              </a:ext>
            </a:extLst>
          </p:cNvPr>
          <p:cNvCxnSpPr/>
          <p:nvPr/>
        </p:nvCxnSpPr>
        <p:spPr>
          <a:xfrm>
            <a:off x="1969476" y="4079631"/>
            <a:ext cx="0" cy="321549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7F86C52-7C12-40B0-8A17-76E262A6D907}"/>
              </a:ext>
            </a:extLst>
          </p:cNvPr>
          <p:cNvCxnSpPr>
            <a:stCxn id="9" idx="2"/>
          </p:cNvCxnSpPr>
          <p:nvPr/>
        </p:nvCxnSpPr>
        <p:spPr>
          <a:xfrm flipH="1">
            <a:off x="8350178" y="3547511"/>
            <a:ext cx="6699" cy="853669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4">
            <a:extLst>
              <a:ext uri="{FF2B5EF4-FFF2-40B4-BE49-F238E27FC236}">
                <a16:creationId xmlns:a16="http://schemas.microsoft.com/office/drawing/2014/main" id="{C4EF9EE0-788A-4C2F-975E-119CEAF67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392113"/>
            <a:ext cx="11498263" cy="401637"/>
          </a:xfrm>
        </p:spPr>
        <p:txBody>
          <a:bodyPr/>
          <a:lstStyle/>
          <a:p>
            <a:r>
              <a:rPr lang="en-US" sz="2800" dirty="0"/>
              <a:t>Types of MACHINE LEARNING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16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D46CCC6-9194-4A6A-828A-E954EE14C92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7A0EF7-6316-41F1-B020-D34FFF71757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8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BB4BBE-68E8-4923-BF4A-153E3950A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91440" rIns="0" bIns="91440" rtlCol="0" anchor="t"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Supervised learning uses a labelled dataset for training</a:t>
            </a:r>
          </a:p>
          <a:p>
            <a:pPr>
              <a:lnSpc>
                <a:spcPct val="200000"/>
              </a:lnSpc>
            </a:pPr>
            <a:r>
              <a:rPr lang="en-US" dirty="0"/>
              <a:t>Unsupervised learning uses dataset without labels</a:t>
            </a:r>
          </a:p>
          <a:p>
            <a:pPr>
              <a:lnSpc>
                <a:spcPct val="200000"/>
              </a:lnSpc>
            </a:pPr>
            <a:r>
              <a:rPr lang="en-US" dirty="0"/>
              <a:t>In classification problems, the model needs to predict a categorical value as a result.</a:t>
            </a:r>
          </a:p>
          <a:p>
            <a:pPr lvl="2">
              <a:lnSpc>
                <a:spcPct val="200000"/>
              </a:lnSpc>
            </a:pPr>
            <a:r>
              <a:rPr lang="en-US" dirty="0"/>
              <a:t>For example, to predict incoming mail is ‘spam’ or 'not spam'.</a:t>
            </a:r>
          </a:p>
          <a:p>
            <a:pPr>
              <a:lnSpc>
                <a:spcPct val="200000"/>
              </a:lnSpc>
            </a:pPr>
            <a:r>
              <a:rPr lang="en-US" dirty="0"/>
              <a:t>The model need predict continuous values in regression problems.</a:t>
            </a:r>
          </a:p>
          <a:p>
            <a:pPr lvl="2">
              <a:lnSpc>
                <a:spcPct val="200000"/>
              </a:lnSpc>
            </a:pPr>
            <a:r>
              <a:rPr lang="en-US" dirty="0"/>
              <a:t>The prediction  average life expectancy of a person based on the key health parameters like blood pressure, blood lipid profile, etc. is an example for regression problem.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46B0EB0-51BB-45FD-A64F-964BB3377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Types of MACHINE LEARNING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64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C119357-7EAA-4F14-B613-7352A35AD54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2DD4A7-7E38-4561-B8AE-DBF6A1E56BB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9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F6FCF-3FF3-4041-997B-0F793C306F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599" y="1238763"/>
            <a:ext cx="11415238" cy="2790724"/>
          </a:xfrm>
        </p:spPr>
        <p:txBody>
          <a:bodyPr vert="horz" lIns="0" tIns="91440" rIns="0" bIns="91440" rtlCol="0" anchor="t">
            <a:normAutofit/>
          </a:bodyPr>
          <a:lstStyle/>
          <a:p>
            <a:r>
              <a:rPr lang="en-US" dirty="0"/>
              <a:t>Clustering is used for categorizing the data into groups</a:t>
            </a:r>
          </a:p>
          <a:p>
            <a:endParaRPr lang="en-US" dirty="0"/>
          </a:p>
          <a:p>
            <a:r>
              <a:rPr lang="en-US" dirty="0"/>
              <a:t>It's an unsupervised learning technique</a:t>
            </a:r>
          </a:p>
          <a:p>
            <a:endParaRPr lang="en-US" dirty="0"/>
          </a:p>
          <a:p>
            <a:pPr lvl="2"/>
            <a:r>
              <a:rPr lang="en-US" dirty="0"/>
              <a:t>Example grouping the data like customers with similar buying patterns 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63255547-00BC-45CB-BAC5-55F8C4F7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sz="2800" dirty="0"/>
              <a:t>Types of MACHINE LEARNING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96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HPE Standard 16x9 White Template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HPE">
      <a:majorFont>
        <a:latin typeface="MetricHPE Black"/>
        <a:ea typeface=""/>
        <a:cs typeface=""/>
      </a:majorFont>
      <a:minorFont>
        <a:latin typeface="MetricH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noFill/>
        <a:ln w="57150">
          <a:solidFill>
            <a:schemeClr val="accent1"/>
          </a:solidFill>
        </a:ln>
      </a:spPr>
      <a:bodyPr tIns="91440" bIns="91440"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57150">
          <a:noFill/>
          <a:miter lim="800000"/>
        </a:ln>
      </a:spPr>
      <a:bodyPr wrap="square" lIns="90000" tIns="90000" rIns="90000" bIns="90000" rtlCol="0" anchor="ctr" anchorCtr="0">
        <a:noAutofit/>
      </a:bodyPr>
      <a:lstStyle>
        <a:defPPr marL="0" indent="0" algn="ctr">
          <a:lnSpc>
            <a:spcPct val="90000"/>
          </a:lnSpc>
          <a:spcBef>
            <a:spcPts val="400"/>
          </a:spcBef>
          <a:buFont typeface="MetricHPE" panose="020B0503030202060203" pitchFamily="34" charset="0"/>
          <a:buNone/>
          <a:defRPr dirty="0" err="1" smtClean="0"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  <a:extLst>
    <a:ext uri="{05A4C25C-085E-4340-85A3-A5531E510DB2}">
      <thm15:themeFamily xmlns:thm15="http://schemas.microsoft.com/office/thememl/2012/main" name="HPE Standard 16x9 White Template" id="{4DF37866-50E6-48DE-84C9-8BB71AE535E5}" vid="{B9B864F1-4F30-40F3-8416-281B22640656}"/>
    </a:ext>
  </a:extLst>
</a:theme>
</file>

<file path=ppt/theme/theme2.xml><?xml version="1.0" encoding="utf-8"?>
<a:theme xmlns:a="http://schemas.openxmlformats.org/drawingml/2006/main" name="Office Theme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HPE Standard">
      <a:majorFont>
        <a:latin typeface="MetricHPE"/>
        <a:ea typeface=""/>
        <a:cs typeface=""/>
      </a:majorFont>
      <a:minorFont>
        <a:latin typeface="MetricH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HPE Standard">
      <a:majorFont>
        <a:latin typeface="MetricHPE"/>
        <a:ea typeface=""/>
        <a:cs typeface=""/>
      </a:majorFont>
      <a:minorFont>
        <a:latin typeface="MetricH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hpe-standard-16x9-white-template-1624878220247</Template>
  <TotalTime>1222</TotalTime>
  <Words>1556</Words>
  <Application>Microsoft Office PowerPoint</Application>
  <PresentationFormat>Widescreen</PresentationFormat>
  <Paragraphs>259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Calibri</vt:lpstr>
      <vt:lpstr>MetricHPE Black</vt:lpstr>
      <vt:lpstr>Arial</vt:lpstr>
      <vt:lpstr>MetricHPE</vt:lpstr>
      <vt:lpstr>Cambria Math</vt:lpstr>
      <vt:lpstr>MetricHPE (Body)</vt:lpstr>
      <vt:lpstr>HPE Standard 16x9 White Template</vt:lpstr>
      <vt:lpstr>MACHINE LEARNING FUNDAMENTALS</vt:lpstr>
      <vt:lpstr>Lessons:</vt:lpstr>
      <vt:lpstr>Lesson-1  Machine Learning Algorithms  </vt:lpstr>
      <vt:lpstr>MACHINE LEARNING </vt:lpstr>
      <vt:lpstr>MACHINE LEARNING </vt:lpstr>
      <vt:lpstr>Types of MACHINE LEARNING ALGORITHMS</vt:lpstr>
      <vt:lpstr>Types of MACHINE LEARNING ALGORITHMS</vt:lpstr>
      <vt:lpstr>Types of MACHINE LEARNING ALGORITHMS</vt:lpstr>
      <vt:lpstr>Types of MACHINE LEARNING ALGORITHMS</vt:lpstr>
      <vt:lpstr>REGRESSION ALGORITHMS </vt:lpstr>
      <vt:lpstr>How regression ALGORITHMS WORKS</vt:lpstr>
      <vt:lpstr>Linear regression</vt:lpstr>
      <vt:lpstr>Linear regression</vt:lpstr>
      <vt:lpstr>DEMO</vt:lpstr>
      <vt:lpstr>Classification PROBLEMS</vt:lpstr>
      <vt:lpstr>LOGISTIC REGRESSION </vt:lpstr>
      <vt:lpstr>LOGISTIC REGRESSION </vt:lpstr>
      <vt:lpstr>LOGISTIC REGRESSION</vt:lpstr>
      <vt:lpstr>DEMO</vt:lpstr>
      <vt:lpstr>CLUSTERING PROBLEMS</vt:lpstr>
      <vt:lpstr>K MEANS CLUSTERING</vt:lpstr>
      <vt:lpstr>DEMO</vt:lpstr>
      <vt:lpstr>Lesson-2  Machine Learning Life Cycle   </vt:lpstr>
      <vt:lpstr>MACHINE LEARNING LIFE CYCLE</vt:lpstr>
      <vt:lpstr>Data Ingestion</vt:lpstr>
      <vt:lpstr>Hypothesis Generation</vt:lpstr>
      <vt:lpstr>TESTING AND VALIDATION</vt:lpstr>
      <vt:lpstr>DATASET SPLITTING</vt:lpstr>
      <vt:lpstr>Model Evaluation</vt:lpstr>
      <vt:lpstr>Model Optimization</vt:lpstr>
      <vt:lpstr>HYPERPARAMETER TUNING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a Sample Title Slide</dc:title>
  <dc:creator>Ismayil siyad</dc:creator>
  <cp:lastModifiedBy>Hrushikesha Shastry B S</cp:lastModifiedBy>
  <cp:revision>59</cp:revision>
  <dcterms:created xsi:type="dcterms:W3CDTF">2021-12-08T08:09:20Z</dcterms:created>
  <dcterms:modified xsi:type="dcterms:W3CDTF">2022-02-28T15:54:18Z</dcterms:modified>
</cp:coreProperties>
</file>

<file path=docProps/thumbnail.jpeg>
</file>